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6" r:id="rId2"/>
    <p:sldId id="258" r:id="rId3"/>
    <p:sldId id="259" r:id="rId4"/>
    <p:sldId id="260" r:id="rId5"/>
    <p:sldId id="261" r:id="rId6"/>
    <p:sldId id="262" r:id="rId7"/>
    <p:sldId id="263" r:id="rId8"/>
    <p:sldId id="264" r:id="rId9"/>
    <p:sldId id="265" r:id="rId10"/>
    <p:sldId id="338" r:id="rId11"/>
    <p:sldId id="267" r:id="rId12"/>
    <p:sldId id="268" r:id="rId13"/>
    <p:sldId id="269" r:id="rId14"/>
    <p:sldId id="270" r:id="rId15"/>
    <p:sldId id="271" r:id="rId16"/>
    <p:sldId id="272" r:id="rId17"/>
    <p:sldId id="273" r:id="rId18"/>
    <p:sldId id="274" r:id="rId19"/>
    <p:sldId id="276" r:id="rId20"/>
    <p:sldId id="278" r:id="rId21"/>
    <p:sldId id="279" r:id="rId22"/>
    <p:sldId id="280" r:id="rId23"/>
    <p:sldId id="281" r:id="rId24"/>
    <p:sldId id="282" r:id="rId25"/>
    <p:sldId id="283" r:id="rId26"/>
    <p:sldId id="334" r:id="rId27"/>
    <p:sldId id="317" r:id="rId28"/>
    <p:sldId id="319" r:id="rId29"/>
    <p:sldId id="320" r:id="rId30"/>
    <p:sldId id="335" r:id="rId31"/>
    <p:sldId id="284" r:id="rId32"/>
    <p:sldId id="285"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 id="303" r:id="rId48"/>
    <p:sldId id="336" r:id="rId49"/>
    <p:sldId id="305" r:id="rId50"/>
    <p:sldId id="306" r:id="rId51"/>
    <p:sldId id="307" r:id="rId52"/>
    <p:sldId id="308" r:id="rId53"/>
    <p:sldId id="309" r:id="rId54"/>
    <p:sldId id="310" r:id="rId55"/>
    <p:sldId id="311" r:id="rId56"/>
    <p:sldId id="312" r:id="rId57"/>
    <p:sldId id="314" r:id="rId58"/>
    <p:sldId id="315" r:id="rId59"/>
    <p:sldId id="339" r:id="rId60"/>
    <p:sldId id="328" r:id="rId61"/>
    <p:sldId id="329" r:id="rId62"/>
    <p:sldId id="330" r:id="rId63"/>
    <p:sldId id="331" r:id="rId64"/>
    <p:sldId id="332" r:id="rId65"/>
    <p:sldId id="337" r:id="rId66"/>
    <p:sldId id="321" r:id="rId67"/>
    <p:sldId id="322" r:id="rId68"/>
    <p:sldId id="323" r:id="rId69"/>
    <p:sldId id="324" r:id="rId70"/>
    <p:sldId id="325" r:id="rId71"/>
    <p:sldId id="326" r:id="rId72"/>
    <p:sldId id="327" r:id="rId73"/>
    <p:sldId id="316"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64"/>
    <a:srgbClr val="000000"/>
    <a:srgbClr val="EF7001"/>
    <a:srgbClr val="00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0"/>
    <p:restoredTop sz="93257"/>
  </p:normalViewPr>
  <p:slideViewPr>
    <p:cSldViewPr snapToGrid="0">
      <p:cViewPr varScale="1">
        <p:scale>
          <a:sx n="54" d="100"/>
          <a:sy n="54" d="100"/>
        </p:scale>
        <p:origin x="72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everyone, my name is (name) and I will be teaching Lecture 6 today. So far, we have learned a few machine learning models, including linear regression and logistic regression. Today, we are going to learn five new models for classification. </a:t>
            </a:r>
          </a:p>
        </p:txBody>
      </p:sp>
    </p:spTree>
    <p:extLst>
      <p:ext uri="{BB962C8B-B14F-4D97-AF65-F5344CB8AC3E}">
        <p14:creationId xmlns:p14="http://schemas.microsoft.com/office/powerpoint/2010/main" val="239065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xfrm>
            <a:off x="381000" y="685800"/>
            <a:ext cx="6096000" cy="3429000"/>
          </a:xfrm>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rPr lang="en-US" dirty="0"/>
              <a:t>Here is some sample data of different shoes with their price, comfort level, and fashion level, where the comfort and fashion level are rated from 0 to 10, with 0 being the least and 10 being the most. Additionally, for each shoe we know whether or not we would purchase it. </a:t>
            </a:r>
          </a:p>
          <a:p>
            <a:r>
              <a:rPr lang="en-US" dirty="0"/>
              <a:t>We are trying to find a model that can model the decision to buy or not based on these three factors. For this particular dataset, a linear model would not work, because the data is not linear. To see this more clearly, let's look at the graph. (click) </a:t>
            </a:r>
          </a:p>
        </p:txBody>
      </p:sp>
    </p:spTree>
    <p:extLst>
      <p:ext uri="{BB962C8B-B14F-4D97-AF65-F5344CB8AC3E}">
        <p14:creationId xmlns:p14="http://schemas.microsoft.com/office/powerpoint/2010/main" val="407723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Obviously, you want a shoe that you can afford. In this particular case, you want a shoe that is super comfortable and/or super fashionable - you don't want a shoe that is both only kind of comfortable and kind of fashionable. Then if you want to visualize your preference, the graph might look something like this.</a:t>
            </a:r>
          </a:p>
          <a:p>
            <a:endParaRPr lang="en-US" dirty="0"/>
          </a:p>
          <a:p>
            <a:r>
              <a:rPr lang="en-US" dirty="0"/>
              <a:t>Here, we graph possible shoes on fashion level versus comfort. We can see that the green area represents the shoes that we would buy, as they have either a super high fashion level and/or a super high comfort level, and the red area represents the shoes we would not buy. </a:t>
            </a:r>
          </a:p>
          <a:p>
            <a:r>
              <a:rPr lang="en-US" dirty="0"/>
              <a:t>And as you can see, (click) due to the irregular shape of the graph, a linear model will not work well. This is a situation where the decision tree model will work well.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rPr lang="en-US" dirty="0"/>
              <a:t>This is the decision tree that can be used to represent our graph. </a:t>
            </a:r>
            <a:r>
              <a:rPr dirty="0"/>
              <a:t>Here we have a flowchart of decisions</a:t>
            </a:r>
            <a:r>
              <a:rPr lang="en-US" dirty="0"/>
              <a:t> based on our three factors. First, we look at if we can afford it. If not, we immediately don't buy it. If it is affordable, we move on to is it super comfortable. If yes, we buy it, and if no, is it super fashionable. Once again, if yes, we buy it, and if no, we don't buy it.</a:t>
            </a:r>
          </a:p>
          <a:p>
            <a:endParaRPr lang="en-US" dirty="0"/>
          </a:p>
          <a:p>
            <a:r>
              <a:rPr lang="en-US" dirty="0"/>
              <a:t>So, this flowchart of decisions will ensure that we buy a shoe that is affordable, super comfortable and/or super fashionable, just as we required.</a:t>
            </a:r>
            <a:endParaRPr dirty="0"/>
          </a:p>
          <a:p>
            <a:endParaRPr lang="en-US" dirty="0"/>
          </a:p>
          <a:p>
            <a:r>
              <a:rPr dirty="0"/>
              <a:t>TAKE QS</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goal of the decision tree model is to produce this flow chart, and it may generate a tree that looks like this.</a:t>
            </a: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rPr lang="en-US" dirty="0"/>
              <a:t>In terms of affordability, the rule is that price has to be less than $100. For comfort level and fashion level, at least one of them must be greater than 8. </a:t>
            </a:r>
          </a:p>
          <a:p>
            <a:endParaRPr lang="en-US" dirty="0"/>
          </a:p>
          <a:p>
            <a:r>
              <a:rPr lang="en-US" dirty="0"/>
              <a:t>(click) Once again, the goal of the decision tree model is to produce a flowchart or decision tree that looks like this based on our data. </a:t>
            </a:r>
          </a:p>
          <a:p>
            <a:endParaRPr lang="en-US" dirty="0"/>
          </a:p>
          <a:p>
            <a:r>
              <a:rPr dirty="0"/>
              <a:t>But this seems quite hard coded. </a:t>
            </a:r>
            <a:r>
              <a:rPr lang="en-US" dirty="0"/>
              <a:t>How would a computer figure out how to create this flowchart?</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xfrm>
            <a:off x="381000" y="685800"/>
            <a:ext cx="6096000" cy="3429000"/>
          </a:xfrm>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rPr lang="en-US" dirty="0"/>
              <a:t>The model begins with just this raw data. In order to create the decision tree from this data, the model needs to choose decisions based on the features and split the dataset according to the decision. </a:t>
            </a:r>
          </a:p>
          <a:p>
            <a:r>
              <a:rPr lang="en-US" dirty="0"/>
              <a:t>For example, one possible decision is to split the dataset based on if the price is greater or less than 100. Notice that this split based on the price was the first decision used in the example decision tree.</a:t>
            </a:r>
          </a:p>
          <a:p>
            <a:r>
              <a:rPr lang="en-US" dirty="0"/>
              <a:t>However, there are other possible splits. Maybe we could split the dataset based on if the price is greater than 60. Or should we start with a split based on the comfort level or fashion level?. But how does the model know which split is the best?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xfrm>
            <a:off x="381000" y="685800"/>
            <a:ext cx="6096000" cy="3429000"/>
          </a:xfrm>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r>
              <a:rPr lang="en-US" dirty="0"/>
              <a:t>Within this column, let's look at some possible </a:t>
            </a:r>
            <a:r>
              <a:rPr lang="en-US" dirty="0" err="1"/>
              <a:t>splittings</a:t>
            </a:r>
            <a:r>
              <a:rPr lang="en-US"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a possible splitting based on a feature that splits the dataset into two groups: One group with three 'No's, and one group with two 'Yes's and one 'No'. (click)</a:t>
            </a:r>
          </a:p>
        </p:txBody>
      </p:sp>
    </p:spTree>
    <p:extLst>
      <p:ext uri="{BB962C8B-B14F-4D97-AF65-F5344CB8AC3E}">
        <p14:creationId xmlns:p14="http://schemas.microsoft.com/office/powerpoint/2010/main" val="246215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another possible splitting. (click) </a:t>
            </a:r>
          </a:p>
        </p:txBody>
      </p:sp>
    </p:spTree>
    <p:extLst>
      <p:ext uri="{BB962C8B-B14F-4D97-AF65-F5344CB8AC3E}">
        <p14:creationId xmlns:p14="http://schemas.microsoft.com/office/powerpoint/2010/main" val="371630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rPr dirty="0"/>
              <a:t>Here, we have two splits. But </a:t>
            </a:r>
            <a:r>
              <a:rPr lang="en-US" dirty="0"/>
              <a:t>(click) </a:t>
            </a:r>
            <a:r>
              <a:rPr dirty="0"/>
              <a:t>which one is better?</a:t>
            </a:r>
            <a:endParaRPr lang="en-US" dirty="0"/>
          </a:p>
          <a:p>
            <a:endParaRPr dirty="0"/>
          </a:p>
          <a:p>
            <a:r>
              <a:rPr lang="en-US" dirty="0"/>
              <a:t>(TAKE ANSWERS)</a:t>
            </a:r>
          </a:p>
          <a:p>
            <a:endParaRPr dirty="0"/>
          </a:p>
          <a:p>
            <a:r>
              <a:rPr dirty="0"/>
              <a:t>The </a:t>
            </a:r>
            <a:r>
              <a:rPr lang="en-US" dirty="0"/>
              <a:t>left</a:t>
            </a:r>
            <a:r>
              <a:rPr dirty="0"/>
              <a:t> one is better, but why? (MAY VARY BASED ON ANSWERS) </a:t>
            </a:r>
            <a:endParaRPr lang="en-US" dirty="0"/>
          </a:p>
          <a:p>
            <a:endParaRPr lang="en-US" dirty="0"/>
          </a:p>
          <a:p>
            <a:r>
              <a:rPr lang="en-US" dirty="0"/>
              <a:t>It's better because we have a group that is all 'No'. (click) Once we make this split, we can immediately say, based on this decision, we know all the shoes that are on one side of the threshold we immediately know we aren't going to buy. Then we can just focus on the other group, and that moves us closer to knowing the threshold. </a:t>
            </a:r>
          </a:p>
          <a:p>
            <a:endParaRPr lang="en-US" dirty="0"/>
          </a:p>
          <a:p>
            <a:r>
              <a:rPr lang="en-US" dirty="0"/>
              <a:t>However, in the other splitting, both groups still have both 'Yes' and 'No'. (click) So this isn't as useful to the model because it still has to make further splits in both groups.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r>
              <a:rPr lang="en-US" dirty="0"/>
              <a:t>We can intuitively tell which splitting is better, but how can the computer quantify this? Well, it can calculate something called the Gini Impurity. </a:t>
            </a:r>
          </a:p>
          <a:p>
            <a:r>
              <a:rPr lang="en-US" dirty="0"/>
              <a:t>The Gini Impurity is a number between 0 and 1 and it is a measure of how homogeneous a group is, or how much of the group is the same throughout. </a:t>
            </a:r>
            <a:r>
              <a:rPr dirty="0"/>
              <a:t>When a group </a:t>
            </a:r>
            <a:r>
              <a:rPr lang="en-US" dirty="0"/>
              <a:t>is</a:t>
            </a:r>
            <a:r>
              <a:rPr dirty="0"/>
              <a:t> more homogenous (the same throughout) its </a:t>
            </a:r>
            <a:r>
              <a:rPr dirty="0" err="1"/>
              <a:t>gini</a:t>
            </a:r>
            <a:r>
              <a:rPr dirty="0"/>
              <a:t> impurity </a:t>
            </a:r>
            <a:r>
              <a:rPr lang="en-US" dirty="0"/>
              <a:t>is closer to 0, and vice versa</a:t>
            </a:r>
            <a:r>
              <a:rPr dirty="0"/>
              <a:t>. </a:t>
            </a:r>
            <a:endParaRPr lang="en-US" dirty="0"/>
          </a:p>
          <a:p>
            <a:r>
              <a:rPr lang="en-US" dirty="0"/>
              <a:t>In this group, with two 'Yes's and one 'No', the Gini Impurity is 0.44. (click) This group is all 'No', so it is completely homogeneous. Groups that are completely the same throughout are an extreme case where the Gini Impurity is 0. (click). For theses two groups, the Gini Impurities are 0.38 and 0.5, respectively. You can see that groups that are more homogeneous such as this one (point) have lower Gini Impurities. </a:t>
            </a:r>
          </a:p>
          <a:p>
            <a:r>
              <a:rPr lang="en-US" dirty="0"/>
              <a:t>For each of these two splits, the Gini impurity for the whole split is the sum of the Gini impurities for each group in the split. </a:t>
            </a:r>
          </a:p>
          <a:p>
            <a:endParaRPr lang="en-US" dirty="0"/>
          </a:p>
          <a:p>
            <a:r>
              <a:rPr lang="en-US" dirty="0"/>
              <a:t>(click) We can intuitively tell that the model wants a splitting with a lower Gini Impurity, because we want groups that are the same throughout. Remember, we preferred this splitting which had a group with all 'No's. (click)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rPr dirty="0"/>
              <a:t>Let’s quickly review what classification is, using the wine dataset. </a:t>
            </a:r>
            <a:r>
              <a:rPr lang="en-US" dirty="0"/>
              <a:t>(click) The wine dataset consists of many different wines, and each wine is represented by several different features, including fixed acidity, volatile acidity, etc. We will put this dataset through a model (click), and our goal is to classify each wine into white wine, which is represented by 0, and red wine, which is represented by 1. </a:t>
            </a:r>
            <a:r>
              <a:rPr dirty="0"/>
              <a:t>Each output category is a class </a:t>
            </a:r>
            <a:r>
              <a:rPr lang="en-US" dirty="0"/>
              <a:t>(click), </a:t>
            </a:r>
            <a:r>
              <a:rPr dirty="0"/>
              <a:t>which is why it’s called classification</a:t>
            </a:r>
            <a:r>
              <a:rPr lang="en-US" dirty="0"/>
              <a:t>. In this case we have two classes. (click)</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rPr lang="en-US" dirty="0"/>
              <a:t>This is the formula for calculating the Gini Impurity of a group. The decision tree model will use this formula to calculate the Gini Impurity for possible groups to determine how good a splitting is. For the sake of time, we will not go over this formula in detail, but just know that this is how the model calculates the Gini impurity. </a:t>
            </a:r>
          </a:p>
          <a:p>
            <a:r>
              <a:rPr lang="en-US" dirty="0"/>
              <a:t>(click through)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Let’s look back at some possible splittings.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xfrm>
            <a:off x="381000" y="685800"/>
            <a:ext cx="6096000" cy="3429000"/>
          </a:xfrm>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r>
              <a:t>We aren’t doing great with these splits (remember that splits are based on the features which may not cooperate)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xfrm>
            <a:off x="381000" y="685800"/>
            <a:ext cx="6096000" cy="3429000"/>
          </a:xfrm>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So we just split again!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dirty="0"/>
              <a:t>So our</a:t>
            </a:r>
            <a:r>
              <a:rPr lang="en-US" dirty="0"/>
              <a:t> decision tree algorithm </a:t>
            </a:r>
            <a:r>
              <a:rPr dirty="0"/>
              <a:t>looks like this. </a:t>
            </a:r>
            <a:r>
              <a:rPr lang="en-US" dirty="0"/>
              <a:t>First, we calculate the Gini impurities for all possible splits. Every possible threshold for each feature, which in our example is price, comfort level, and fashion level, is a different possible split. For all of these possibilities, we find their Gini impurity. </a:t>
            </a:r>
          </a:p>
          <a:p>
            <a:endParaRPr lang="en-US" dirty="0"/>
          </a:p>
          <a:p>
            <a:r>
              <a:rPr lang="en-US" dirty="0"/>
              <a:t>Next, we select the split that results in the lowest Gini impurity sum, which we know is the optimal split. Then, we use this optimal feature and threshold to implement our first layer of split. </a:t>
            </a:r>
          </a:p>
          <a:p>
            <a:r>
              <a:rPr lang="en-US" dirty="0"/>
              <a:t>After we make our first split, we simply repeat steps 1-3 for each subgroup: testing out all possible splits and implementing the one that results in the lowest Gini impurity, as much as we need.</a:t>
            </a:r>
          </a:p>
          <a:p>
            <a:endParaRPr lang="en-US" dirty="0"/>
          </a:p>
          <a:p>
            <a:r>
              <a:rPr lang="en-US" dirty="0"/>
              <a:t>That's the basic idea of how a Decision Tree model works. Before I move on to the next model, I just want to point out that while we focused on the Gini Impurity, there are other ways of computing the homogeneity of a group, but they all work in a similar way. Additionally, depending on the data, we can also control how many splits we want the model to do. </a:t>
            </a:r>
            <a:endParaRPr dirty="0"/>
          </a:p>
          <a:p>
            <a:endParaRPr dirty="0"/>
          </a:p>
          <a:p>
            <a:r>
              <a:rPr dirty="0"/>
              <a:t>TAKE QS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rPr lang="en-US" dirty="0"/>
              <a:t>The Decision Tree model is intuitive and can be very useful, but one problem with it is that it is prone to overfitting. We are going to cover overfitting in more detail later, but the basic idea is that the model can fit too closely to the features of the current data such that it fails to generalize on future data. </a:t>
            </a:r>
          </a:p>
          <a:p>
            <a:endParaRPr lang="en-US" dirty="0"/>
          </a:p>
          <a:p>
            <a:r>
              <a:rPr lang="en-US" dirty="0"/>
              <a:t>The next model that we are going to cover is the Random Forest model, which provides a solution to alleviate the problem of overfitting. </a:t>
            </a:r>
          </a:p>
          <a:p>
            <a:endParaRPr lang="en-US" dirty="0"/>
          </a:p>
          <a:p>
            <a:endParaRPr dirty="0"/>
          </a:p>
        </p:txBody>
      </p:sp>
    </p:spTree>
    <p:extLst>
      <p:ext uri="{BB962C8B-B14F-4D97-AF65-F5344CB8AC3E}">
        <p14:creationId xmlns:p14="http://schemas.microsoft.com/office/powerpoint/2010/main" val="2929057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lang="en-US" dirty="0"/>
              <a:t>The idea of the Random Forest model is that we can do a lot of decision trees, so many such that we can form a "forest". (click) The reason it's called a "random" forest is that each small tree is trained on a different random part of the dataset. Basically, the model selects a random subset of the data and fits a decision tree to that data, then repeats this process to generate many diverse (click) decision trees. </a:t>
            </a:r>
            <a:endParaRPr dirty="0"/>
          </a:p>
        </p:txBody>
      </p:sp>
    </p:spTree>
    <p:extLst>
      <p:ext uri="{BB962C8B-B14F-4D97-AF65-F5344CB8AC3E}">
        <p14:creationId xmlns:p14="http://schemas.microsoft.com/office/powerpoint/2010/main" val="1211274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lang="en-US" dirty="0"/>
              <a:t>So we have all these different decision trees. When we want to classify a new datapoint, we simply run it through every single decision tree, (click) and each tree will provide an output which is a class. In this example, the two classes are "Aye" or "Nay". Once we have all of these outputs, we take majority of all the decisions as the final result. In this case, the majority of the decision trees result in Aye', so the final result will be Aye'. (click)</a:t>
            </a:r>
          </a:p>
          <a:p>
            <a:endParaRPr lang="en-US" dirty="0"/>
          </a:p>
          <a:p>
            <a:r>
              <a:rPr lang="en-US" dirty="0"/>
              <a:t>One way to think about why the random forest model works better than decision tree model is to consider the "wisdom of the crowd" idea. This is the idea that large groups of people are collectively smarter than individual experts. Similarly, in this case, each individual small tree may be weaker than the entire decision tree. However, all the small trees collectively will make it less likely that the model overfits to a specific feature of the data, which will make the prediction more accurate. </a:t>
            </a:r>
            <a:endParaRPr dirty="0"/>
          </a:p>
        </p:txBody>
      </p:sp>
    </p:spTree>
    <p:extLst>
      <p:ext uri="{BB962C8B-B14F-4D97-AF65-F5344CB8AC3E}">
        <p14:creationId xmlns:p14="http://schemas.microsoft.com/office/powerpoint/2010/main" val="3419268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lang="en-US" dirty="0"/>
              <a:t>Just to recap, this is the general algorithm for the random forest model. First, it creates and trains many small decision trees on different random parts of the data. Next, for a new sample, we will run it through every small decision tree. Finally, we will combine the votes by all the decision trees and take the majority. </a:t>
            </a:r>
          </a:p>
          <a:p>
            <a:r>
              <a:rPr lang="en-US" dirty="0"/>
              <a:t>When we run the random forest model, we can control the number of decision trees created by the model. </a:t>
            </a:r>
          </a:p>
          <a:p>
            <a:endParaRPr lang="en-US" dirty="0"/>
          </a:p>
          <a:p>
            <a:r>
              <a:rPr lang="en-US" dirty="0"/>
              <a:t>TAKE Qs</a:t>
            </a:r>
            <a:endParaRPr dirty="0"/>
          </a:p>
        </p:txBody>
      </p:sp>
    </p:spTree>
    <p:extLst>
      <p:ext uri="{BB962C8B-B14F-4D97-AF65-F5344CB8AC3E}">
        <p14:creationId xmlns:p14="http://schemas.microsoft.com/office/powerpoint/2010/main" val="2736819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rPr lang="en-US" dirty="0"/>
              <a:t>Our next model is the Support Vector Machine, or the SVM. </a:t>
            </a:r>
            <a:endParaRPr dirty="0"/>
          </a:p>
        </p:txBody>
      </p:sp>
    </p:spTree>
    <p:extLst>
      <p:ext uri="{BB962C8B-B14F-4D97-AF65-F5344CB8AC3E}">
        <p14:creationId xmlns:p14="http://schemas.microsoft.com/office/powerpoint/2010/main" val="127044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lang="en-US" dirty="0"/>
              <a:t>(click) In the wine dataset, we have 11 features for each wine, which is a lot of features! (click)</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understand the SVM model, let's take a closer look at the idea of a "split". </a:t>
            </a:r>
          </a:p>
        </p:txBody>
      </p:sp>
    </p:spTree>
    <p:extLst>
      <p:ext uri="{BB962C8B-B14F-4D97-AF65-F5344CB8AC3E}">
        <p14:creationId xmlns:p14="http://schemas.microsoft.com/office/powerpoint/2010/main" val="3357210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xfrm>
            <a:off x="381000" y="685800"/>
            <a:ext cx="6096000" cy="3429000"/>
          </a:xfrm>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rPr lang="en-US" dirty="0"/>
              <a:t>(click) Let's bring back our example about purchasing shoes. Here, we plot multiple shoes based on their fashion level versus comfort level. Remember that we want to buy shoes that are highly comfortable (click) and/or highly comfortable (click). The green points are shoes that we would buy, and the red points are shoes that we would not buy</a:t>
            </a:r>
            <a:r>
              <a:rPr dirty="0"/>
              <a:t>. </a:t>
            </a:r>
            <a:endParaRPr lang="en-US" dirty="0"/>
          </a:p>
          <a:p>
            <a:endParaRPr lang="en-US" dirty="0"/>
          </a:p>
          <a:p>
            <a:r>
              <a:rPr lang="en-US" dirty="0"/>
              <a:t>Based on the decision tree model, every split of the data was based on a threshold for a single feature. So, if we split the data based the feature of fashion level, the split would look like this.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can see that if the data is on one side of the threshold for fashion level, it is one one side of the split, and vice versa. </a:t>
            </a:r>
          </a:p>
          <a:p>
            <a:endParaRPr lang="en-US" dirty="0"/>
          </a:p>
          <a:p>
            <a:r>
              <a:rPr lang="en-US" dirty="0"/>
              <a:t>Similarly, if we split the data based on a a threshold for comfort level, the split might look something like this.</a:t>
            </a:r>
          </a:p>
        </p:txBody>
      </p:sp>
    </p:spTree>
    <p:extLst>
      <p:ext uri="{BB962C8B-B14F-4D97-AF65-F5344CB8AC3E}">
        <p14:creationId xmlns:p14="http://schemas.microsoft.com/office/powerpoint/2010/main" val="3145550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noRot="1" noChangeAspect="1"/>
          </p:cNvSpPr>
          <p:nvPr>
            <p:ph type="sldImg"/>
          </p:nvPr>
        </p:nvSpPr>
        <p:spPr>
          <a:xfrm>
            <a:off x="381000" y="685800"/>
            <a:ext cx="6096000" cy="3429000"/>
          </a:xfrm>
          <a:prstGeom prst="rect">
            <a:avLst/>
          </a:prstGeom>
        </p:spPr>
        <p:txBody>
          <a:bodyPr/>
          <a:lstStyle/>
          <a:p>
            <a:endParaRPr/>
          </a:p>
        </p:txBody>
      </p:sp>
      <p:sp>
        <p:nvSpPr>
          <p:cNvPr id="866" name="Shape 866"/>
          <p:cNvSpPr>
            <a:spLocks noGrp="1"/>
          </p:cNvSpPr>
          <p:nvPr>
            <p:ph type="body" sz="quarter" idx="1"/>
          </p:nvPr>
        </p:nvSpPr>
        <p:spPr>
          <a:prstGeom prst="rect">
            <a:avLst/>
          </a:prstGeom>
        </p:spPr>
        <p:txBody>
          <a:bodyPr/>
          <a:lstStyle/>
          <a:p>
            <a:r>
              <a:rPr lang="en-US" dirty="0"/>
              <a:t>Basically, these two splits are saying that any shoe that falls on this side (point) of these two lines, we would buy it, and if it falls on the other side, we would not buy it. </a:t>
            </a:r>
          </a:p>
          <a:p>
            <a:endParaRPr lang="en-US" dirty="0"/>
          </a:p>
          <a:p>
            <a:r>
              <a:rPr lang="en-US" dirty="0"/>
              <a:t>(click) That's fine, but what if we are considering a shoe that falls right here? (click) In this case, this shoe actually has pretty high comfort and pretty high fashion level, but according to out split, we would not buy it. (click)</a:t>
            </a:r>
          </a:p>
          <a:p>
            <a:endParaRPr lang="en-US" dirty="0"/>
          </a:p>
          <a:p>
            <a:r>
              <a:rPr lang="en-US" dirty="0"/>
              <a:t>In addition, if we look back to our original graph that visualized our preference for shoes, we can see that according to our preference we would actually buy the shoe. Our actual preference is modeled using a curved line, which cannot be represented very well using only horizontal and vertical lines.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r>
              <a:rPr lang="en-US" dirty="0"/>
              <a:t>Clearly, we need a more complex split. (click) What if, instead of only using vertical and horizontal lines, we use a slanted line? (click) This is the idea of support vector machines.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xfrm>
            <a:off x="381000" y="685800"/>
            <a:ext cx="6096000" cy="3429000"/>
          </a:xfrm>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rPr lang="en-US" dirty="0"/>
              <a:t>(click) Here is a possible splitting using a slanted line. As you can see, it accurately splits the red and green points into two groups.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noRot="1" noChangeAspect="1"/>
          </p:cNvSpPr>
          <p:nvPr>
            <p:ph type="sldImg"/>
          </p:nvPr>
        </p:nvSpPr>
        <p:spPr>
          <a:xfrm>
            <a:off x="381000" y="685800"/>
            <a:ext cx="6096000" cy="3429000"/>
          </a:xfrm>
          <a:prstGeom prst="rect">
            <a:avLst/>
          </a:prstGeom>
        </p:spPr>
        <p:txBody>
          <a:bodyPr/>
          <a:lstStyle/>
          <a:p>
            <a:endParaRPr/>
          </a:p>
        </p:txBody>
      </p:sp>
      <p:sp>
        <p:nvSpPr>
          <p:cNvPr id="1035" name="Shape 1035"/>
          <p:cNvSpPr>
            <a:spLocks noGrp="1"/>
          </p:cNvSpPr>
          <p:nvPr>
            <p:ph type="body" sz="quarter" idx="1"/>
          </p:nvPr>
        </p:nvSpPr>
        <p:spPr>
          <a:prstGeom prst="rect">
            <a:avLst/>
          </a:prstGeom>
        </p:spPr>
        <p:txBody>
          <a:bodyPr/>
          <a:lstStyle/>
          <a:p>
            <a:r>
              <a:rPr lang="en-US" dirty="0"/>
              <a:t>This split, on the other hand, does not work.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Neither does this one. </a:t>
            </a:r>
          </a:p>
        </p:txBody>
      </p:sp>
    </p:spTree>
    <p:extLst>
      <p:ext uri="{BB962C8B-B14F-4D97-AF65-F5344CB8AC3E}">
        <p14:creationId xmlns:p14="http://schemas.microsoft.com/office/powerpoint/2010/main" val="193178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how does the computer determine the best line? </a:t>
            </a:r>
          </a:p>
        </p:txBody>
      </p:sp>
    </p:spTree>
    <p:extLst>
      <p:ext uri="{BB962C8B-B14F-4D97-AF65-F5344CB8AC3E}">
        <p14:creationId xmlns:p14="http://schemas.microsoft.com/office/powerpoint/2010/main" val="367540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noRot="1" noChangeAspect="1"/>
          </p:cNvSpPr>
          <p:nvPr>
            <p:ph type="sldImg"/>
          </p:nvPr>
        </p:nvSpPr>
        <p:spPr>
          <a:xfrm>
            <a:off x="381000" y="685800"/>
            <a:ext cx="6096000" cy="3429000"/>
          </a:xfrm>
          <a:prstGeom prst="rect">
            <a:avLst/>
          </a:prstGeom>
        </p:spPr>
        <p:txBody>
          <a:bodyPr/>
          <a:lstStyle/>
          <a:p>
            <a:endParaRPr/>
          </a:p>
        </p:txBody>
      </p:sp>
      <p:sp>
        <p:nvSpPr>
          <p:cNvPr id="1206" name="Shape 1206"/>
          <p:cNvSpPr>
            <a:spLocks noGrp="1"/>
          </p:cNvSpPr>
          <p:nvPr>
            <p:ph type="body" sz="quarter" idx="1"/>
          </p:nvPr>
        </p:nvSpPr>
        <p:spPr>
          <a:prstGeom prst="rect">
            <a:avLst/>
          </a:prstGeom>
        </p:spPr>
        <p:txBody>
          <a:bodyPr/>
          <a:lstStyle/>
          <a:p>
            <a:r>
              <a:rPr lang="en-US" dirty="0"/>
              <a:t>Let's take a look at the points that are closest to the border. (click) These points are, intuitively, the most dangerous points because they can easily be misclassified.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rPr lang="en-US" dirty="0"/>
              <a:t>A</a:t>
            </a:r>
            <a:r>
              <a:rPr dirty="0"/>
              <a:t>s you have more and more features with </a:t>
            </a:r>
            <a:r>
              <a:rPr lang="en-US" dirty="0"/>
              <a:t>more </a:t>
            </a:r>
            <a:r>
              <a:rPr dirty="0"/>
              <a:t>complex data,</a:t>
            </a:r>
            <a:r>
              <a:rPr lang="en-US" dirty="0"/>
              <a:t> (click)</a:t>
            </a:r>
            <a:r>
              <a:rPr dirty="0"/>
              <a:t> </a:t>
            </a:r>
            <a:r>
              <a:rPr lang="en-US" dirty="0"/>
              <a:t>simple regression</a:t>
            </a:r>
            <a:r>
              <a:rPr dirty="0"/>
              <a:t> models (such as linear</a:t>
            </a:r>
            <a:r>
              <a:rPr lang="en-US" dirty="0"/>
              <a:t> regression</a:t>
            </a:r>
            <a:r>
              <a:rPr dirty="0"/>
              <a:t> or logistic regression) might not </a:t>
            </a:r>
            <a:r>
              <a:rPr lang="en-US" dirty="0"/>
              <a:t>work</a:t>
            </a:r>
            <a:r>
              <a:rPr dirty="0"/>
              <a:t> the best.</a:t>
            </a:r>
            <a:r>
              <a:rPr lang="en-US" dirty="0"/>
              <a:t> Those models have assumptions about the distribution of the data. For example, the linear regression model assumes linearity. However, these assumptions may become invalid especially when you have more features. (click)</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a:t>
            </a:r>
          </a:p>
        </p:txBody>
      </p:sp>
    </p:spTree>
    <p:extLst>
      <p:ext uri="{BB962C8B-B14F-4D97-AF65-F5344CB8AC3E}">
        <p14:creationId xmlns:p14="http://schemas.microsoft.com/office/powerpoint/2010/main" val="2138121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if the split moves slightly up or down, it runs the risk of misclassifying these borderline points. (click)</a:t>
            </a:r>
          </a:p>
        </p:txBody>
      </p:sp>
    </p:spTree>
    <p:extLst>
      <p:ext uri="{BB962C8B-B14F-4D97-AF65-F5344CB8AC3E}">
        <p14:creationId xmlns:p14="http://schemas.microsoft.com/office/powerpoint/2010/main" val="1710839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a:t>
            </a:r>
          </a:p>
        </p:txBody>
      </p:sp>
    </p:spTree>
    <p:extLst>
      <p:ext uri="{BB962C8B-B14F-4D97-AF65-F5344CB8AC3E}">
        <p14:creationId xmlns:p14="http://schemas.microsoft.com/office/powerpoint/2010/main" val="3049853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381000" y="685800"/>
            <a:ext cx="6096000" cy="3429000"/>
          </a:xfrm>
          <a:prstGeom prst="rect">
            <a:avLst/>
          </a:prstGeom>
        </p:spPr>
        <p:txBody>
          <a:bodyPr/>
          <a:lstStyle/>
          <a:p>
            <a:endParaRPr/>
          </a:p>
        </p:txBody>
      </p:sp>
      <p:sp>
        <p:nvSpPr>
          <p:cNvPr id="1426" name="Shape 142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To make the best split, we want our line as far away from the border points as possible. (click) So we want it to maximize the minimum distance between the line and the points. (click)</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So out of all these distances from the points to the line, (click) we focus on the points with the minimum distance (point) and we try to maximize these distances. (click)</a:t>
            </a:r>
          </a:p>
          <a:p>
            <a:endParaRPr lang="en-US" dirty="0"/>
          </a:p>
          <a:p>
            <a:r>
              <a:rPr dirty="0"/>
              <a:t>The split </a:t>
            </a:r>
            <a:r>
              <a:rPr lang="en-US" dirty="0"/>
              <a:t>we have here is very close the the border points. (click) Can we do better than this?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Shape 1481"/>
          <p:cNvSpPr>
            <a:spLocks noGrp="1" noRot="1" noChangeAspect="1"/>
          </p:cNvSpPr>
          <p:nvPr>
            <p:ph type="sldImg"/>
          </p:nvPr>
        </p:nvSpPr>
        <p:spPr>
          <a:xfrm>
            <a:off x="381000" y="685800"/>
            <a:ext cx="6096000" cy="3429000"/>
          </a:xfrm>
          <a:prstGeom prst="rect">
            <a:avLst/>
          </a:prstGeom>
        </p:spPr>
        <p:txBody>
          <a:bodyPr/>
          <a:lstStyle/>
          <a:p>
            <a:endParaRPr/>
          </a:p>
        </p:txBody>
      </p:sp>
      <p:sp>
        <p:nvSpPr>
          <p:cNvPr id="1482" name="Shape 1482"/>
          <p:cNvSpPr>
            <a:spLocks noGrp="1"/>
          </p:cNvSpPr>
          <p:nvPr>
            <p:ph type="body" sz="quarter" idx="1"/>
          </p:nvPr>
        </p:nvSpPr>
        <p:spPr>
          <a:prstGeom prst="rect">
            <a:avLst/>
          </a:prstGeom>
        </p:spPr>
        <p:txBody>
          <a:bodyPr/>
          <a:lstStyle/>
          <a:p>
            <a:r>
              <a:rPr lang="en-US" dirty="0"/>
              <a:t>What </a:t>
            </a:r>
            <a:r>
              <a:rPr dirty="0"/>
              <a:t>if we took this </a:t>
            </a:r>
            <a:r>
              <a:rPr lang="en-US" dirty="0"/>
              <a:t>line </a:t>
            </a:r>
            <a:r>
              <a:rPr dirty="0"/>
              <a:t>and (CLICK) </a:t>
            </a:r>
            <a:r>
              <a:rPr lang="en-US" dirty="0"/>
              <a:t>bent</a:t>
            </a:r>
            <a:r>
              <a:rPr dirty="0"/>
              <a:t> it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Shape 1597"/>
          <p:cNvSpPr>
            <a:spLocks noGrp="1" noRot="1" noChangeAspect="1"/>
          </p:cNvSpPr>
          <p:nvPr>
            <p:ph type="sldImg"/>
          </p:nvPr>
        </p:nvSpPr>
        <p:spPr>
          <a:xfrm>
            <a:off x="381000" y="685800"/>
            <a:ext cx="6096000" cy="3429000"/>
          </a:xfrm>
          <a:prstGeom prst="rect">
            <a:avLst/>
          </a:prstGeom>
        </p:spPr>
        <p:txBody>
          <a:bodyPr/>
          <a:lstStyle/>
          <a:p>
            <a:endParaRPr/>
          </a:p>
        </p:txBody>
      </p:sp>
      <p:sp>
        <p:nvSpPr>
          <p:cNvPr id="1598" name="Shape 1598"/>
          <p:cNvSpPr>
            <a:spLocks noGrp="1"/>
          </p:cNvSpPr>
          <p:nvPr>
            <p:ph type="body" sz="quarter" idx="1"/>
          </p:nvPr>
        </p:nvSpPr>
        <p:spPr>
          <a:prstGeom prst="rect">
            <a:avLst/>
          </a:prstGeom>
        </p:spPr>
        <p:txBody>
          <a:bodyPr/>
          <a:lstStyle/>
          <a:p>
            <a:r>
              <a:rPr dirty="0"/>
              <a:t>This curved line is even better</a:t>
            </a:r>
            <a:r>
              <a:rPr lang="en-US" dirty="0"/>
              <a:t>! (click) It's not really close to any points, which makes it a much more stable split.</a:t>
            </a:r>
            <a:r>
              <a:rPr dirty="0"/>
              <a:t> </a:t>
            </a:r>
            <a:r>
              <a:rPr lang="en-US" dirty="0"/>
              <a:t>The job of the </a:t>
            </a:r>
            <a:r>
              <a:rPr dirty="0"/>
              <a:t>SVMs (support vector machines) </a:t>
            </a:r>
            <a:r>
              <a:rPr lang="en-US" dirty="0"/>
              <a:t>is to </a:t>
            </a:r>
            <a:r>
              <a:rPr dirty="0"/>
              <a:t>help us </a:t>
            </a:r>
            <a:r>
              <a:rPr lang="en-US" dirty="0"/>
              <a:t>find</a:t>
            </a:r>
            <a:r>
              <a:rPr dirty="0"/>
              <a:t> this</a:t>
            </a:r>
            <a:r>
              <a:rPr lang="en-US" dirty="0"/>
              <a:t> best split</a:t>
            </a:r>
            <a:r>
              <a:rPr dirty="0"/>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 name="Shape 1658"/>
          <p:cNvSpPr>
            <a:spLocks noGrp="1" noRot="1" noChangeAspect="1"/>
          </p:cNvSpPr>
          <p:nvPr>
            <p:ph type="sldImg"/>
          </p:nvPr>
        </p:nvSpPr>
        <p:spPr>
          <a:xfrm>
            <a:off x="381000" y="685800"/>
            <a:ext cx="6096000" cy="3429000"/>
          </a:xfrm>
          <a:prstGeom prst="rect">
            <a:avLst/>
          </a:prstGeom>
        </p:spPr>
        <p:txBody>
          <a:bodyPr/>
          <a:lstStyle/>
          <a:p>
            <a:endParaRPr/>
          </a:p>
        </p:txBody>
      </p:sp>
      <p:sp>
        <p:nvSpPr>
          <p:cNvPr id="1659" name="Shape 1659"/>
          <p:cNvSpPr>
            <a:spLocks noGrp="1"/>
          </p:cNvSpPr>
          <p:nvPr>
            <p:ph type="body" sz="quarter" idx="1"/>
          </p:nvPr>
        </p:nvSpPr>
        <p:spPr>
          <a:prstGeom prst="rect">
            <a:avLst/>
          </a:prstGeom>
        </p:spPr>
        <p:txBody>
          <a:bodyPr/>
          <a:lstStyle/>
          <a:p>
            <a:r>
              <a:rPr lang="en-US" dirty="0"/>
              <a:t>Sometimes the best split is a linear line, and sometimes it is not. (click) In those cases, the SVM uses non-linear functions such as polynomial or exponential functions to find the best split. In this respect, the SVM is very flexible. </a:t>
            </a:r>
          </a:p>
          <a:p>
            <a:endParaRPr lang="en-US" dirty="0"/>
          </a:p>
          <a:p>
            <a:r>
              <a:rPr lang="en-US" dirty="0"/>
              <a:t>In regards to our original preference, (click) which we can consider as the ground truth, we can see the curved line that the SVM comes up with is actually quite accurate.</a:t>
            </a:r>
          </a:p>
          <a:p>
            <a:endParaRPr lang="en-US" dirty="0"/>
          </a:p>
          <a:p>
            <a:r>
              <a:rPr lang="en-US" dirty="0"/>
              <a:t>TAKE Qs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rPr lang="en-US" dirty="0"/>
              <a:t>Let's move on to our next model: the Naïve Bayes model. </a:t>
            </a:r>
            <a:endParaRPr dirty="0"/>
          </a:p>
        </p:txBody>
      </p:sp>
    </p:spTree>
    <p:extLst>
      <p:ext uri="{BB962C8B-B14F-4D97-AF65-F5344CB8AC3E}">
        <p14:creationId xmlns:p14="http://schemas.microsoft.com/office/powerpoint/2010/main" val="4126582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 name="Shape 1675"/>
          <p:cNvSpPr>
            <a:spLocks noGrp="1" noRot="1" noChangeAspect="1"/>
          </p:cNvSpPr>
          <p:nvPr>
            <p:ph type="sldImg"/>
          </p:nvPr>
        </p:nvSpPr>
        <p:spPr>
          <a:xfrm>
            <a:off x="381000" y="685800"/>
            <a:ext cx="6096000" cy="3429000"/>
          </a:xfrm>
          <a:prstGeom prst="rect">
            <a:avLst/>
          </a:prstGeom>
        </p:spPr>
        <p:txBody>
          <a:bodyPr/>
          <a:lstStyle/>
          <a:p>
            <a:endParaRPr/>
          </a:p>
        </p:txBody>
      </p:sp>
      <p:sp>
        <p:nvSpPr>
          <p:cNvPr id="1676" name="Shape 1676"/>
          <p:cNvSpPr>
            <a:spLocks noGrp="1"/>
          </p:cNvSpPr>
          <p:nvPr>
            <p:ph type="body" sz="quarter" idx="1"/>
          </p:nvPr>
        </p:nvSpPr>
        <p:spPr>
          <a:prstGeom prst="rect">
            <a:avLst/>
          </a:prstGeom>
        </p:spPr>
        <p:txBody>
          <a:bodyPr/>
          <a:lstStyle/>
          <a:p>
            <a:r>
              <a:rPr lang="en-US" dirty="0"/>
              <a:t>For this model, let's use a new example. (click) </a:t>
            </a:r>
            <a:r>
              <a:rPr dirty="0"/>
              <a:t>Let’s say you have an email and you’re trying to detect if it’s spam or not.</a:t>
            </a:r>
            <a:endParaRPr lang="en-US" dirty="0"/>
          </a:p>
          <a:p>
            <a:endParaRPr lang="en-US" dirty="0"/>
          </a:p>
          <a:p>
            <a:r>
              <a:rPr lang="en-US" dirty="0"/>
              <a:t>*read aloud</a:t>
            </a:r>
          </a:p>
          <a:p>
            <a:endParaRPr lang="en-US" dirty="0"/>
          </a:p>
          <a:p>
            <a:r>
              <a:rPr lang="en-US" dirty="0"/>
              <a:t>Who thinks this is a spam email?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Shape 1696"/>
          <p:cNvSpPr>
            <a:spLocks noGrp="1" noRot="1" noChangeAspect="1"/>
          </p:cNvSpPr>
          <p:nvPr>
            <p:ph type="sldImg"/>
          </p:nvPr>
        </p:nvSpPr>
        <p:spPr>
          <a:xfrm>
            <a:off x="381000" y="685800"/>
            <a:ext cx="6096000" cy="3429000"/>
          </a:xfrm>
          <a:prstGeom prst="rect">
            <a:avLst/>
          </a:prstGeom>
        </p:spPr>
        <p:txBody>
          <a:bodyPr/>
          <a:lstStyle/>
          <a:p>
            <a:endParaRPr/>
          </a:p>
        </p:txBody>
      </p:sp>
      <p:sp>
        <p:nvSpPr>
          <p:cNvPr id="1697" name="Shape 1697"/>
          <p:cNvSpPr>
            <a:spLocks noGrp="1"/>
          </p:cNvSpPr>
          <p:nvPr>
            <p:ph type="body" sz="quarter" idx="1"/>
          </p:nvPr>
        </p:nvSpPr>
        <p:spPr>
          <a:prstGeom prst="rect">
            <a:avLst/>
          </a:prstGeom>
        </p:spPr>
        <p:txBody>
          <a:bodyPr/>
          <a:lstStyle/>
          <a:p>
            <a:r>
              <a:rPr lang="en-US" dirty="0"/>
              <a:t>It is pretty obvious that this email is a spam email. If you are looking for a </a:t>
            </a:r>
            <a:r>
              <a:rPr lang="en-US" dirty="0" err="1"/>
              <a:t>specifc</a:t>
            </a:r>
            <a:r>
              <a:rPr lang="en-US" dirty="0"/>
              <a:t> giveaway that this email is spam, one highly suspicious phrase might be (click) "unalloyed complements", because nobody uses this phrase in real life. </a:t>
            </a:r>
          </a:p>
          <a:p>
            <a:endParaRPr lang="en-US" dirty="0"/>
          </a:p>
          <a:p>
            <a:r>
              <a:rPr lang="en-US" dirty="0"/>
              <a:t>What are some other phrases which may be associated with spam emails?</a:t>
            </a:r>
          </a:p>
          <a:p>
            <a:endParaRPr lang="en-US" dirty="0"/>
          </a:p>
          <a:p>
            <a:r>
              <a:rPr lang="en-US" dirty="0"/>
              <a:t>Some more examples of spam-suspicious phrases are (click) "100,000 dollars" or (click) "relative dying of cancer".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rPr lang="en-US" dirty="0"/>
              <a:t>That's why in addition to regression models, we have other models for classification. Today, we are going to study five of the more common classification models: decision tree, ... For each model, we will learn what it is and when to use it. Let's begin with the decision tree. </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 name="Shape 1718"/>
          <p:cNvSpPr>
            <a:spLocks noGrp="1" noRot="1" noChangeAspect="1"/>
          </p:cNvSpPr>
          <p:nvPr>
            <p:ph type="sldImg"/>
          </p:nvPr>
        </p:nvSpPr>
        <p:spPr>
          <a:xfrm>
            <a:off x="381000" y="685800"/>
            <a:ext cx="6096000" cy="3429000"/>
          </a:xfrm>
          <a:prstGeom prst="rect">
            <a:avLst/>
          </a:prstGeom>
        </p:spPr>
        <p:txBody>
          <a:bodyPr/>
          <a:lstStyle/>
          <a:p>
            <a:endParaRPr/>
          </a:p>
        </p:txBody>
      </p:sp>
      <p:sp>
        <p:nvSpPr>
          <p:cNvPr id="1719" name="Shape 1719"/>
          <p:cNvSpPr>
            <a:spLocks noGrp="1"/>
          </p:cNvSpPr>
          <p:nvPr>
            <p:ph type="body" sz="quarter" idx="1"/>
          </p:nvPr>
        </p:nvSpPr>
        <p:spPr>
          <a:prstGeom prst="rect">
            <a:avLst/>
          </a:prstGeom>
        </p:spPr>
        <p:txBody>
          <a:bodyPr/>
          <a:lstStyle/>
          <a:p>
            <a:r>
              <a:rPr lang="en-US" dirty="0"/>
              <a:t>If we are trying to determine whether an email is a spam email, we may look for these certain suspicious phrases. That is, (click) IF we have these suspicious phrases, (click) THEN we decide that it is a spam email.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focus more on the idea of we get THIS, IF we have this. </a:t>
            </a:r>
          </a:p>
        </p:txBody>
      </p:sp>
    </p:spTree>
    <p:extLst>
      <p:ext uri="{BB962C8B-B14F-4D97-AF65-F5344CB8AC3E}">
        <p14:creationId xmlns:p14="http://schemas.microsoft.com/office/powerpoint/2010/main" val="1340841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 name="Shape 1731"/>
          <p:cNvSpPr>
            <a:spLocks noGrp="1" noRot="1" noChangeAspect="1"/>
          </p:cNvSpPr>
          <p:nvPr>
            <p:ph type="sldImg"/>
          </p:nvPr>
        </p:nvSpPr>
        <p:spPr>
          <a:xfrm>
            <a:off x="381000" y="685800"/>
            <a:ext cx="6096000" cy="3429000"/>
          </a:xfrm>
          <a:prstGeom prst="rect">
            <a:avLst/>
          </a:prstGeom>
        </p:spPr>
        <p:txBody>
          <a:bodyPr/>
          <a:lstStyle/>
          <a:p>
            <a:endParaRPr/>
          </a:p>
        </p:txBody>
      </p:sp>
      <p:sp>
        <p:nvSpPr>
          <p:cNvPr id="1732" name="Shape 1732"/>
          <p:cNvSpPr>
            <a:spLocks noGrp="1"/>
          </p:cNvSpPr>
          <p:nvPr>
            <p:ph type="body" sz="quarter" idx="1"/>
          </p:nvPr>
        </p:nvSpPr>
        <p:spPr>
          <a:prstGeom prst="rect">
            <a:avLst/>
          </a:prstGeom>
        </p:spPr>
        <p:txBody>
          <a:bodyPr/>
          <a:lstStyle/>
          <a:p>
            <a:r>
              <a:rPr lang="en-US" dirty="0"/>
              <a:t>We can use this notation to represent the idea: (click)</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get A IF we have B. In our particular example, A represents a spam email, and B represents a suspicious phrase. That is, we get a spam email (click), if we have a suspicious phrase - let's say the phrase is "</a:t>
            </a:r>
            <a:r>
              <a:rPr lang="en-US" dirty="0" err="1"/>
              <a:t>nigerian</a:t>
            </a:r>
            <a:r>
              <a:rPr lang="en-US" dirty="0"/>
              <a:t> prince". </a:t>
            </a:r>
          </a:p>
        </p:txBody>
      </p:sp>
    </p:spTree>
    <p:extLst>
      <p:ext uri="{BB962C8B-B14F-4D97-AF65-F5344CB8AC3E}">
        <p14:creationId xmlns:p14="http://schemas.microsoft.com/office/powerpoint/2010/main" val="1664995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spam IF we have </a:t>
            </a:r>
            <a:r>
              <a:rPr lang="en-US" dirty="0" err="1"/>
              <a:t>nigerian</a:t>
            </a:r>
            <a:r>
              <a:rPr lang="en-US" dirty="0"/>
              <a:t> prince. </a:t>
            </a:r>
          </a:p>
        </p:txBody>
      </p:sp>
    </p:spTree>
    <p:extLst>
      <p:ext uri="{BB962C8B-B14F-4D97-AF65-F5344CB8AC3E}">
        <p14:creationId xmlns:p14="http://schemas.microsoft.com/office/powerpoint/2010/main" val="836256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 name="Shape 1768"/>
          <p:cNvSpPr>
            <a:spLocks noGrp="1" noRot="1" noChangeAspect="1"/>
          </p:cNvSpPr>
          <p:nvPr>
            <p:ph type="sldImg"/>
          </p:nvPr>
        </p:nvSpPr>
        <p:spPr>
          <a:xfrm>
            <a:off x="381000" y="685800"/>
            <a:ext cx="6096000" cy="3429000"/>
          </a:xfrm>
          <a:prstGeom prst="rect">
            <a:avLst/>
          </a:prstGeom>
        </p:spPr>
        <p:txBody>
          <a:bodyPr/>
          <a:lstStyle/>
          <a:p>
            <a:endParaRPr/>
          </a:p>
        </p:txBody>
      </p:sp>
      <p:sp>
        <p:nvSpPr>
          <p:cNvPr id="1769" name="Shape 1769"/>
          <p:cNvSpPr>
            <a:spLocks noGrp="1"/>
          </p:cNvSpPr>
          <p:nvPr>
            <p:ph type="body" sz="quarter" idx="1"/>
          </p:nvPr>
        </p:nvSpPr>
        <p:spPr>
          <a:prstGeom prst="rect">
            <a:avLst/>
          </a:prstGeom>
        </p:spPr>
        <p:txBody>
          <a:bodyPr/>
          <a:lstStyle/>
          <a:p>
            <a:r>
              <a:rPr lang="en-US" dirty="0"/>
              <a:t>Realistically speaking, if an email contains the phrase "</a:t>
            </a:r>
            <a:r>
              <a:rPr lang="en-US" dirty="0" err="1"/>
              <a:t>nigerian</a:t>
            </a:r>
            <a:r>
              <a:rPr lang="en-US" dirty="0"/>
              <a:t> prince", it won't always be a spam email 100% of the time. That's why we instead consider the probability that an email is spam given that it contains "</a:t>
            </a:r>
            <a:r>
              <a:rPr lang="en-US" dirty="0" err="1"/>
              <a:t>nigerian</a:t>
            </a:r>
            <a:r>
              <a:rPr lang="en-US" dirty="0"/>
              <a:t> prince". This is called a conditional probability - a probability based on a given condition. </a:t>
            </a:r>
          </a:p>
          <a:p>
            <a:endParaRPr lang="en-US" dirty="0"/>
          </a:p>
          <a:p>
            <a:r>
              <a:rPr lang="en-US" dirty="0"/>
              <a:t>This is also how we will end up doing the classification. If we have a high probability of spam given </a:t>
            </a:r>
            <a:r>
              <a:rPr lang="en-US" dirty="0" err="1"/>
              <a:t>nigerian</a:t>
            </a:r>
            <a:r>
              <a:rPr lang="en-US" dirty="0"/>
              <a:t> prince, (click) then we can classify the email into spam. (click) Similarly, if we get a low probability, (click) we can classify the email into not spam. (click) This is how conditional probabilities can be used as a classifier.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dirty="0"/>
              <a:t>This is the formula to calculate our desired probability. Before I explain this, let's take a step back. We have a dataset of emails. Within this dataset, some of the emails are spam emails, and we know which ones. Some of the emails contain "</a:t>
            </a:r>
            <a:r>
              <a:rPr lang="en-US" dirty="0" err="1"/>
              <a:t>nigerian</a:t>
            </a:r>
            <a:r>
              <a:rPr lang="en-US" dirty="0"/>
              <a:t> prince", and we also know which ones. Then we can use this formula to calculate the probability that an email in this dataset is spam given that it contains "</a:t>
            </a:r>
            <a:r>
              <a:rPr lang="en-US" dirty="0" err="1"/>
              <a:t>nigerian</a:t>
            </a:r>
            <a:r>
              <a:rPr lang="en-US" dirty="0"/>
              <a:t> prince". </a:t>
            </a:r>
          </a:p>
          <a:p>
            <a:endParaRPr lang="en-US" dirty="0"/>
          </a:p>
          <a:p>
            <a:r>
              <a:rPr lang="en-US" dirty="0"/>
              <a:t>It is equal to the probability that an email is spam, (click)  which is equal to the percent of spam in the dataset, multiplied by the probability that a spam email contains "</a:t>
            </a:r>
            <a:r>
              <a:rPr lang="en-US" dirty="0" err="1"/>
              <a:t>nigerian</a:t>
            </a:r>
            <a:r>
              <a:rPr lang="en-US" dirty="0"/>
              <a:t> prince", (click) which is the percent of spam in the dataset that relates to Nigerian prince, then divided by the probability that an email contains "</a:t>
            </a:r>
            <a:r>
              <a:rPr lang="en-US" dirty="0" err="1"/>
              <a:t>nigerian</a:t>
            </a:r>
            <a:r>
              <a:rPr lang="en-US" dirty="0"/>
              <a:t> prince" (click), which is the percent of "</a:t>
            </a:r>
            <a:r>
              <a:rPr lang="en-US" dirty="0" err="1"/>
              <a:t>nigerian</a:t>
            </a:r>
            <a:r>
              <a:rPr lang="en-US" dirty="0"/>
              <a:t> prince" - containing emails. </a:t>
            </a:r>
          </a:p>
          <a:p>
            <a:endParaRPr lang="en-US" dirty="0"/>
          </a:p>
          <a:p>
            <a:r>
              <a:rPr lang="en-US" dirty="0"/>
              <a:t>All the values</a:t>
            </a:r>
            <a:r>
              <a:rPr dirty="0"/>
              <a:t> on the right side </a:t>
            </a:r>
            <a:r>
              <a:rPr lang="en-US" dirty="0"/>
              <a:t>of the equation are</a:t>
            </a:r>
            <a:r>
              <a:rPr dirty="0"/>
              <a:t> directly observable in the dataset. </a:t>
            </a:r>
            <a:r>
              <a:rPr lang="en-US" dirty="0"/>
              <a:t>(click) This equation is called the Bayes Equation, which is the basis of the Naïve Bayes model. The idea of this model is to calculate the probability that we want given probabilities that we already know. </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rPr lang="en-US" dirty="0"/>
              <a:t>This idea becomes even more useful when we want to calculate more complicated probabilities. Here, we have multiple conditions involved: We want to find the probability that an email is spam given that it contains "</a:t>
            </a:r>
            <a:r>
              <a:rPr lang="en-US" dirty="0" err="1"/>
              <a:t>nigerian</a:t>
            </a:r>
            <a:r>
              <a:rPr lang="en-US" dirty="0"/>
              <a:t> prince" AND "offer", which is another phrase that is suspicious. </a:t>
            </a:r>
          </a:p>
          <a:p>
            <a:endParaRPr lang="en-US" dirty="0"/>
          </a:p>
          <a:p>
            <a:r>
              <a:rPr lang="en-US" dirty="0"/>
              <a:t>Well, the probability of spam given these two things is equal to the probability of spam, multiplied by the probability of these two things given spam, divided by the probability of these two things. And if we want the probability that these two conditions are true, we just multiply the probabilities for each condition. (click) *read formula</a:t>
            </a:r>
          </a:p>
          <a:p>
            <a:endParaRPr lang="en-US" dirty="0"/>
          </a:p>
          <a:p>
            <a:r>
              <a:rPr lang="en-US" dirty="0"/>
              <a:t>(click) </a:t>
            </a:r>
            <a:r>
              <a:rPr dirty="0"/>
              <a:t>This is the Naïve Bayes classifier. </a:t>
            </a:r>
            <a:r>
              <a:rPr lang="en-US" dirty="0"/>
              <a:t>Once again, these conditional probabilities can be used as classifiers because they are basically telling you how likely a certain result is, so you would classify a sample as that result if the calculated probability is high enough. </a:t>
            </a:r>
          </a:p>
          <a:p>
            <a:endParaRPr lang="en-US" dirty="0"/>
          </a:p>
          <a:p>
            <a:r>
              <a:rPr lang="en-US" dirty="0"/>
              <a:t>(click) One important thing to notice is that this equation assumes that the probabilities are independent. This is why </a:t>
            </a:r>
            <a:r>
              <a:rPr dirty="0"/>
              <a:t>It’s naïve</a:t>
            </a:r>
            <a:r>
              <a:rPr lang="en-US" dirty="0"/>
              <a:t>: because in real scenarios, the features may not be mutually independent.</a:t>
            </a:r>
          </a:p>
          <a:p>
            <a:endParaRPr lang="en-US" dirty="0"/>
          </a:p>
          <a:p>
            <a:r>
              <a:rPr lang="en-US" dirty="0"/>
              <a:t>I will talk more about this independence assumption problem in a bit, but first I will briefly go over the general Naïve Bayes Algorithm. </a:t>
            </a:r>
          </a:p>
          <a:p>
            <a:endParaRPr lang="en-US" dirty="0"/>
          </a:p>
          <a:p>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lang="en-US" dirty="0"/>
              <a:t>First, we iterate over the labeled training set. For each feature, we calculate the probability of this feature within the target class and the probability of this feature within the entire dataset. So for the spam dataset, we would iterate through each word in the entire dataset and use each word as a feature.</a:t>
            </a:r>
          </a:p>
          <a:p>
            <a:endParaRPr lang="en-US" dirty="0"/>
          </a:p>
          <a:p>
            <a:r>
              <a:rPr lang="en-US" dirty="0"/>
              <a:t>Next, given an unlabeled test sample, we determine which features it contains. For the spam dataset, we would use as features all the words in the sample that already existed In the training data as features. </a:t>
            </a:r>
          </a:p>
          <a:p>
            <a:endParaRPr lang="en-US" dirty="0"/>
          </a:p>
          <a:p>
            <a:r>
              <a:rPr lang="en-US" dirty="0"/>
              <a:t>Next, use the Naïve Bayes classifier to calculate the probability that this sample belongs to the target class.</a:t>
            </a:r>
          </a:p>
          <a:p>
            <a:endParaRPr lang="en-US" dirty="0"/>
          </a:p>
          <a:p>
            <a:r>
              <a:rPr lang="en-US" dirty="0"/>
              <a:t>Finally, we can classify the sample to a class using the probability. For example, if the probability is greater than a certain threshold, usually 50%, we can classify it to that class. </a:t>
            </a:r>
            <a:endParaRPr dirty="0"/>
          </a:p>
        </p:txBody>
      </p:sp>
    </p:spTree>
    <p:extLst>
      <p:ext uri="{BB962C8B-B14F-4D97-AF65-F5344CB8AC3E}">
        <p14:creationId xmlns:p14="http://schemas.microsoft.com/office/powerpoint/2010/main" val="969971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dirty="0"/>
              <a:t>Now, going back to the independence assumption problem. Let's use a simple probability problem to understand this. </a:t>
            </a:r>
          </a:p>
          <a:p>
            <a:endParaRPr lang="en-US" dirty="0"/>
          </a:p>
          <a:p>
            <a:r>
              <a:rPr lang="en-US" dirty="0"/>
              <a:t>(click) Say you are trying to predict the weather as either sunny or rainy. Let's say on any random day, ignoring all other factors, the probability that it is sunny 50% and the probability that it is rainy is 50%. </a:t>
            </a:r>
            <a:endParaRPr dirty="0"/>
          </a:p>
        </p:txBody>
      </p:sp>
    </p:spTree>
    <p:extLst>
      <p:ext uri="{BB962C8B-B14F-4D97-AF65-F5344CB8AC3E}">
        <p14:creationId xmlns:p14="http://schemas.microsoft.com/office/powerpoint/2010/main" val="125647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a:t>To understand this model, let’s take a look at an example. </a:t>
            </a:r>
            <a:r>
              <a:rPr lang="en-US" dirty="0"/>
              <a:t>(click) </a:t>
            </a:r>
            <a:r>
              <a:rPr dirty="0"/>
              <a:t>Let’s say you want to </a:t>
            </a:r>
            <a:r>
              <a:rPr lang="en-US" dirty="0"/>
              <a:t>decide whether to buy a pair of shoes. This is a classification task because we are classifying each shoe into two classes: yes, or no. To determine whether you would like to purchase a pair, you consider (click)</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dirty="0"/>
              <a:t>Next, say we want to calculate the probability that it is rainy on January 1st AND </a:t>
            </a:r>
            <a:r>
              <a:rPr lang="en-US" dirty="0" err="1"/>
              <a:t>Janiary</a:t>
            </a:r>
            <a:r>
              <a:rPr lang="en-US" dirty="0"/>
              <a:t> 2nd. </a:t>
            </a:r>
            <a:endParaRPr dirty="0"/>
          </a:p>
        </p:txBody>
      </p:sp>
    </p:spTree>
    <p:extLst>
      <p:ext uri="{BB962C8B-B14F-4D97-AF65-F5344CB8AC3E}">
        <p14:creationId xmlns:p14="http://schemas.microsoft.com/office/powerpoint/2010/main" val="3276372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dirty="0"/>
              <a:t>Well, for each day, the probability that it rains is 50%. So can we say that the probability it rains on both days is 50% multiplied by 50%? </a:t>
            </a:r>
            <a:endParaRPr dirty="0"/>
          </a:p>
        </p:txBody>
      </p:sp>
    </p:spTree>
    <p:extLst>
      <p:ext uri="{BB962C8B-B14F-4D97-AF65-F5344CB8AC3E}">
        <p14:creationId xmlns:p14="http://schemas.microsoft.com/office/powerpoint/2010/main" val="2322234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a:spLocks noGrp="1" noRot="1" noChangeAspect="1"/>
          </p:cNvSpPr>
          <p:nvPr>
            <p:ph type="sldImg"/>
          </p:nvPr>
        </p:nvSpPr>
        <p:spPr>
          <a:xfrm>
            <a:off x="381000" y="685800"/>
            <a:ext cx="6096000" cy="3429000"/>
          </a:xfrm>
          <a:prstGeom prst="rect">
            <a:avLst/>
          </a:prstGeom>
        </p:spPr>
        <p:txBody>
          <a:bodyPr/>
          <a:lstStyle/>
          <a:p>
            <a:endParaRPr/>
          </a:p>
        </p:txBody>
      </p:sp>
      <p:sp>
        <p:nvSpPr>
          <p:cNvPr id="1808" name="Shape 1808"/>
          <p:cNvSpPr>
            <a:spLocks noGrp="1"/>
          </p:cNvSpPr>
          <p:nvPr>
            <p:ph type="body" sz="quarter" idx="1"/>
          </p:nvPr>
        </p:nvSpPr>
        <p:spPr>
          <a:prstGeom prst="rect">
            <a:avLst/>
          </a:prstGeom>
        </p:spPr>
        <p:txBody>
          <a:bodyPr/>
          <a:lstStyle/>
          <a:p>
            <a:r>
              <a:rPr lang="en-US" dirty="0"/>
              <a:t>Actually, we CANNOT say this. If we simply multiply the probabilities, we are assuming that the two conditions are independent of each other. However, this assumption is clearly false because if it rains on one day, it is much more likely to rain on the next day. Our actual answer may be somewhere closer to (click) 45% rather than our calculated answer of (click) 25%. </a:t>
            </a:r>
            <a:endParaRPr dirty="0"/>
          </a:p>
        </p:txBody>
      </p:sp>
    </p:spTree>
    <p:extLst>
      <p:ext uri="{BB962C8B-B14F-4D97-AF65-F5344CB8AC3E}">
        <p14:creationId xmlns:p14="http://schemas.microsoft.com/office/powerpoint/2010/main" val="1033077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rPr lang="en-US" dirty="0"/>
              <a:t>So, although the Naïve Bayes model is very powerful, it usually only works well when features of the training data are independent of each other. The assumption of independence makes the formula much simpler and makes the model a lot faster to run. However, in real life many features are not truly independent, so the result of the model may not be that accurate. This is a popular model in text analysis, such as spam filtering, sentiment analysis, etc. </a:t>
            </a:r>
            <a:endParaRPr dirty="0"/>
          </a:p>
        </p:txBody>
      </p:sp>
    </p:spTree>
    <p:extLst>
      <p:ext uri="{BB962C8B-B14F-4D97-AF65-F5344CB8AC3E}">
        <p14:creationId xmlns:p14="http://schemas.microsoft.com/office/powerpoint/2010/main" val="3109021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rPr lang="en-US" dirty="0"/>
              <a:t>That brings us to our final model, which is K Nearest Neighbors!!!!!</a:t>
            </a:r>
            <a:endParaRPr dirty="0"/>
          </a:p>
        </p:txBody>
      </p:sp>
    </p:spTree>
    <p:extLst>
      <p:ext uri="{BB962C8B-B14F-4D97-AF65-F5344CB8AC3E}">
        <p14:creationId xmlns:p14="http://schemas.microsoft.com/office/powerpoint/2010/main" val="25488462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again, let's use an example to understand the model. This time, we are deciding whether or not to buy an apple. </a:t>
            </a:r>
          </a:p>
        </p:txBody>
      </p:sp>
    </p:spTree>
    <p:extLst>
      <p:ext uri="{BB962C8B-B14F-4D97-AF65-F5344CB8AC3E}">
        <p14:creationId xmlns:p14="http://schemas.microsoft.com/office/powerpoint/2010/main" val="1268176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decide if we want to buy this apple, we might look at apples that were previously bought. Let's say these (click) were the apples that you did buy, and these (click) were the apples that were rejected. </a:t>
            </a:r>
          </a:p>
        </p:txBody>
      </p:sp>
    </p:spTree>
    <p:extLst>
      <p:ext uri="{BB962C8B-B14F-4D97-AF65-F5344CB8AC3E}">
        <p14:creationId xmlns:p14="http://schemas.microsoft.com/office/powerpoint/2010/main" val="2415907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put these apples on a graph to see them more clearly. (click *3)</a:t>
            </a:r>
          </a:p>
          <a:p>
            <a:endParaRPr lang="en-US" dirty="0"/>
          </a:p>
          <a:p>
            <a:r>
              <a:rPr lang="en-US" dirty="0"/>
              <a:t>Well, we can see that it seems like we previously rejected the apples that were larger, and we accepted the apples that were smaller. Now, the apple were are trying to classify seems to be slightly larger, so it would fit in the group of apples that were rejected (click). </a:t>
            </a:r>
          </a:p>
        </p:txBody>
      </p:sp>
    </p:spTree>
    <p:extLst>
      <p:ext uri="{BB962C8B-B14F-4D97-AF65-F5344CB8AC3E}">
        <p14:creationId xmlns:p14="http://schemas.microsoft.com/office/powerpoint/2010/main" val="4791946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would classify this apple as a reject. </a:t>
            </a:r>
          </a:p>
          <a:p>
            <a:endParaRPr lang="en-US" dirty="0"/>
          </a:p>
          <a:p>
            <a:r>
              <a:rPr lang="en-US" dirty="0"/>
              <a:t>(click)  This is the idea of the K Nearest Neighbors: comparing a new data sample to similar </a:t>
            </a:r>
            <a:r>
              <a:rPr lang="en-US" dirty="0" err="1"/>
              <a:t>neighborinh</a:t>
            </a:r>
            <a:r>
              <a:rPr lang="en-US" dirty="0"/>
              <a:t> data samples in order to classify it. </a:t>
            </a:r>
          </a:p>
        </p:txBody>
      </p:sp>
    </p:spTree>
    <p:extLst>
      <p:ext uri="{BB962C8B-B14F-4D97-AF65-F5344CB8AC3E}">
        <p14:creationId xmlns:p14="http://schemas.microsoft.com/office/powerpoint/2010/main" val="8142783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this algorithm in more detail. This time, we are trying to classify a basketball into purchase or not purchase based on its bounciness and its radius. </a:t>
            </a:r>
          </a:p>
          <a:p>
            <a:endParaRPr lang="en-US" dirty="0"/>
          </a:p>
          <a:p>
            <a:r>
              <a:rPr lang="en-US" dirty="0"/>
              <a:t>In this graph, we plot existing data samples for different basketballs based on their bounciness and their radius. The green basketballs are basketballs that we would buy, and the red basketballs are those we would not buy. </a:t>
            </a:r>
          </a:p>
          <a:p>
            <a:endParaRPr lang="en-US" dirty="0"/>
          </a:p>
          <a:p>
            <a:r>
              <a:rPr lang="en-US" dirty="0"/>
              <a:t>We know the bounciness and radius of the new basketball we are trying to classify, so we can put it on the graph. </a:t>
            </a:r>
          </a:p>
        </p:txBody>
      </p:sp>
    </p:spTree>
    <p:extLst>
      <p:ext uri="{BB962C8B-B14F-4D97-AF65-F5344CB8AC3E}">
        <p14:creationId xmlns:p14="http://schemas.microsoft.com/office/powerpoint/2010/main" val="4030072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rPr lang="en-US" dirty="0"/>
              <a:t>its price, (click)</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it's on the graph, we can compare it to its neighboring basketballs. Specifically, we compare the ball to its k nearest neighbors. (click) K is a hyperparameter which we can control, but let's </a:t>
            </a:r>
            <a:r>
              <a:rPr lang="en-US" dirty="0" err="1"/>
              <a:t>iust</a:t>
            </a:r>
            <a:r>
              <a:rPr lang="en-US" dirty="0"/>
              <a:t> say K = 5. (click)</a:t>
            </a:r>
          </a:p>
          <a:p>
            <a:endParaRPr lang="en-US" dirty="0"/>
          </a:p>
          <a:p>
            <a:r>
              <a:rPr lang="en-US" dirty="0"/>
              <a:t>These are the 5 nearest neighbors. (point) Out of these 5 nearest neighbors, 3 of them are "buy" and two are "not buy". Because the majority of the neighbors are "buy", you would classify the new ball as "buy". </a:t>
            </a:r>
          </a:p>
          <a:p>
            <a:endParaRPr lang="en-US" dirty="0"/>
          </a:p>
          <a:p>
            <a:r>
              <a:rPr lang="en-US" dirty="0"/>
              <a:t>What about if K=7?</a:t>
            </a:r>
          </a:p>
        </p:txBody>
      </p:sp>
    </p:spTree>
    <p:extLst>
      <p:ext uri="{BB962C8B-B14F-4D97-AF65-F5344CB8AC3E}">
        <p14:creationId xmlns:p14="http://schemas.microsoft.com/office/powerpoint/2010/main" val="41347833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the nearest neighbors. Should we buy this ball or not buy? </a:t>
            </a:r>
          </a:p>
          <a:p>
            <a:endParaRPr lang="en-US" dirty="0"/>
          </a:p>
          <a:p>
            <a:r>
              <a:rPr lang="en-US" dirty="0"/>
              <a:t>Take answers</a:t>
            </a:r>
          </a:p>
          <a:p>
            <a:endParaRPr lang="en-US" dirty="0"/>
          </a:p>
          <a:p>
            <a:r>
              <a:rPr lang="en-US" dirty="0"/>
              <a:t>As you can see, our classification changed based on the value of K, so it's really important to choose the optimal value of k that is not too small or not too big. </a:t>
            </a:r>
          </a:p>
          <a:p>
            <a:endParaRPr lang="en-US" dirty="0"/>
          </a:p>
          <a:p>
            <a:r>
              <a:rPr lang="en-US" dirty="0"/>
              <a:t>Compared to the previous models, this model is non-parametric. That means it's not trying to fit a line or boundary to the data, it is simply comparing the new samples to the neighbors to come up with a prediction. This model is one of the most simple machine learning models, but the key is to find the best value for k. </a:t>
            </a:r>
          </a:p>
        </p:txBody>
      </p:sp>
    </p:spTree>
    <p:extLst>
      <p:ext uri="{BB962C8B-B14F-4D97-AF65-F5344CB8AC3E}">
        <p14:creationId xmlns:p14="http://schemas.microsoft.com/office/powerpoint/2010/main" val="3637712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Shape 1834"/>
          <p:cNvSpPr>
            <a:spLocks noGrp="1" noRot="1" noChangeAspect="1"/>
          </p:cNvSpPr>
          <p:nvPr>
            <p:ph type="sldImg"/>
          </p:nvPr>
        </p:nvSpPr>
        <p:spPr>
          <a:xfrm>
            <a:off x="381000" y="685800"/>
            <a:ext cx="6096000" cy="3429000"/>
          </a:xfrm>
          <a:prstGeom prst="rect">
            <a:avLst/>
          </a:prstGeom>
        </p:spPr>
        <p:txBody>
          <a:bodyPr/>
          <a:lstStyle/>
          <a:p>
            <a:endParaRPr/>
          </a:p>
        </p:txBody>
      </p:sp>
      <p:sp>
        <p:nvSpPr>
          <p:cNvPr id="1835" name="Shape 1835"/>
          <p:cNvSpPr>
            <a:spLocks noGrp="1"/>
          </p:cNvSpPr>
          <p:nvPr>
            <p:ph type="body" sz="quarter" idx="1"/>
          </p:nvPr>
        </p:nvSpPr>
        <p:spPr>
          <a:prstGeom prst="rect">
            <a:avLst/>
          </a:prstGeom>
        </p:spPr>
        <p:txBody>
          <a:bodyPr/>
          <a:lstStyle/>
          <a:p>
            <a:r>
              <a:rPr dirty="0"/>
              <a:t>Let’s get to the lab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dirty="0"/>
              <a:t>Comfort level,</a:t>
            </a:r>
            <a:r>
              <a:rPr lang="en-US" dirty="0"/>
              <a:t> (click)</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rPr dirty="0"/>
              <a:t>And fashion level. </a:t>
            </a:r>
            <a:r>
              <a:rPr lang="en-US" dirty="0"/>
              <a:t>(click)</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23739968" y="13161035"/>
            <a:ext cx="368504"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61.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61.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50.png"/><Relationship Id="rId7" Type="http://schemas.openxmlformats.org/officeDocument/2006/relationships/image" Target="../media/image45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00.png"/><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500.png"/><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pixabay.com/en/food-fruit-apple-fresh-apples-168197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pixabay.com/en/food-fruit-apple-fresh-apples-1681977/"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pixabay.com/en/food-fruit-apple-fresh-apples-1681977/"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pixabay.com/en/food-fruit-apple-fresh-apples-168197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7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19.png"/></Relationships>
</file>

<file path=ppt/slides/_rels/slide7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1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IBridge"/>
          <p:cNvSpPr txBox="1">
            <a:spLocks noGrp="1"/>
          </p:cNvSpPr>
          <p:nvPr>
            <p:ph type="ctrTitle"/>
          </p:nvPr>
        </p:nvSpPr>
        <p:spPr>
          <a:xfrm>
            <a:off x="7436177" y="5492834"/>
            <a:ext cx="7148509" cy="2015758"/>
          </a:xfrm>
          <a:prstGeom prst="rect">
            <a:avLst/>
          </a:prstGeom>
        </p:spPr>
        <p:txBody>
          <a:bodyPr anchor="ctr"/>
          <a:lstStyle/>
          <a:p>
            <a:r>
              <a:rPr dirty="0" err="1">
                <a:solidFill>
                  <a:schemeClr val="accent2">
                    <a:hueOff val="192982"/>
                    <a:satOff val="17755"/>
                    <a:lumOff val="-28483"/>
                  </a:schemeClr>
                </a:solidFill>
              </a:rPr>
              <a:t>AI</a:t>
            </a:r>
            <a:r>
              <a:rPr dirty="0" err="1">
                <a:solidFill>
                  <a:schemeClr val="accent1">
                    <a:hueOff val="114395"/>
                    <a:lumOff val="-24975"/>
                  </a:schemeClr>
                </a:solidFill>
              </a:rPr>
              <a:t>Bridge</a:t>
            </a:r>
            <a:endParaRPr dirty="0">
              <a:solidFill>
                <a:schemeClr val="accent1">
                  <a:hueOff val="114395"/>
                  <a:lumOff val="-24975"/>
                </a:schemeClr>
              </a:solidFill>
            </a:endParaRPr>
          </a:p>
        </p:txBody>
      </p:sp>
      <p:sp>
        <p:nvSpPr>
          <p:cNvPr id="152" name="Lecture 6"/>
          <p:cNvSpPr txBox="1">
            <a:spLocks noGrp="1"/>
          </p:cNvSpPr>
          <p:nvPr>
            <p:ph type="subTitle" sz="quarter" idx="1"/>
          </p:nvPr>
        </p:nvSpPr>
        <p:spPr>
          <a:xfrm>
            <a:off x="7511260" y="7312079"/>
            <a:ext cx="10468956" cy="911087"/>
          </a:xfrm>
          <a:prstGeom prst="rect">
            <a:avLst/>
          </a:prstGeom>
        </p:spPr>
        <p:txBody>
          <a:bodyPr/>
          <a:lstStyle>
            <a:lvl1pPr>
              <a:defRPr sz="5200" b="0">
                <a:latin typeface="Helvetica Neue Medium"/>
                <a:ea typeface="Helvetica Neue Medium"/>
                <a:cs typeface="Helvetica Neue Medium"/>
                <a:sym typeface="Helvetica Neue Medium"/>
              </a:defRPr>
            </a:lvl1pPr>
          </a:lstStyle>
          <a:p>
            <a:r>
              <a:rPr dirty="0"/>
              <a:t>Lecture </a:t>
            </a:r>
            <a:r>
              <a:rPr lang="en-US" dirty="0"/>
              <a:t>3</a:t>
            </a:r>
            <a:endParaRPr dirty="0"/>
          </a:p>
        </p:txBody>
      </p:sp>
      <p:pic>
        <p:nvPicPr>
          <p:cNvPr id="154" name="Image" descr="Image"/>
          <p:cNvPicPr>
            <a:picLocks noChangeAspect="1"/>
          </p:cNvPicPr>
          <p:nvPr/>
        </p:nvPicPr>
        <p:blipFill>
          <a:blip r:embed="rId3"/>
          <a:stretch>
            <a:fillRect/>
          </a:stretch>
        </p:blipFill>
        <p:spPr>
          <a:xfrm>
            <a:off x="1940574" y="5537853"/>
            <a:ext cx="5171742" cy="2591338"/>
          </a:xfrm>
          <a:prstGeom prst="rect">
            <a:avLst/>
          </a:prstGeom>
          <a:ln w="12700">
            <a:miter lim="400000"/>
          </a:ln>
        </p:spPr>
      </p:pic>
      <p:pic>
        <p:nvPicPr>
          <p:cNvPr id="155" name="Image" descr="Image"/>
          <p:cNvPicPr>
            <a:picLocks noChangeAspect="1"/>
          </p:cNvPicPr>
          <p:nvPr/>
        </p:nvPicPr>
        <p:blipFill>
          <a:blip r:embed="rId4"/>
          <a:stretch>
            <a:fillRect/>
          </a:stretch>
        </p:blipFill>
        <p:spPr>
          <a:xfrm>
            <a:off x="21720224" y="513931"/>
            <a:ext cx="2177181" cy="241227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rice"/>
          <p:cNvSpPr txBox="1"/>
          <p:nvPr/>
        </p:nvSpPr>
        <p:spPr>
          <a:xfrm>
            <a:off x="7802115" y="4138940"/>
            <a:ext cx="1177392"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Price</a:t>
            </a:r>
          </a:p>
        </p:txBody>
      </p:sp>
      <p:sp>
        <p:nvSpPr>
          <p:cNvPr id="336" name="Comfort"/>
          <p:cNvSpPr txBox="1"/>
          <p:nvPr/>
        </p:nvSpPr>
        <p:spPr>
          <a:xfrm>
            <a:off x="9542615" y="4138940"/>
            <a:ext cx="1816888"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Comfort</a:t>
            </a:r>
          </a:p>
        </p:txBody>
      </p:sp>
      <p:sp>
        <p:nvSpPr>
          <p:cNvPr id="337" name="Fashion"/>
          <p:cNvSpPr txBox="1"/>
          <p:nvPr/>
        </p:nvSpPr>
        <p:spPr>
          <a:xfrm>
            <a:off x="11888490" y="4138940"/>
            <a:ext cx="1737438"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Fashion</a:t>
            </a:r>
          </a:p>
        </p:txBody>
      </p:sp>
      <p:sp>
        <p:nvSpPr>
          <p:cNvPr id="338" name="Purchased?"/>
          <p:cNvSpPr txBox="1"/>
          <p:nvPr/>
        </p:nvSpPr>
        <p:spPr>
          <a:xfrm>
            <a:off x="14154914" y="4138940"/>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339" name="No"/>
          <p:cNvSpPr txBox="1"/>
          <p:nvPr/>
        </p:nvSpPr>
        <p:spPr>
          <a:xfrm>
            <a:off x="15086713" y="5926874"/>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0" name="No"/>
          <p:cNvSpPr txBox="1"/>
          <p:nvPr/>
        </p:nvSpPr>
        <p:spPr>
          <a:xfrm>
            <a:off x="15086713" y="6699657"/>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1" name="Yes"/>
          <p:cNvSpPr txBox="1"/>
          <p:nvPr/>
        </p:nvSpPr>
        <p:spPr>
          <a:xfrm>
            <a:off x="15024928" y="9018005"/>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42" name="$70"/>
          <p:cNvSpPr txBox="1"/>
          <p:nvPr/>
        </p:nvSpPr>
        <p:spPr>
          <a:xfrm>
            <a:off x="8005315" y="5172430"/>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$70</a:t>
            </a:r>
          </a:p>
        </p:txBody>
      </p:sp>
      <p:sp>
        <p:nvSpPr>
          <p:cNvPr id="343" name="$120"/>
          <p:cNvSpPr txBox="1"/>
          <p:nvPr/>
        </p:nvSpPr>
        <p:spPr>
          <a:xfrm>
            <a:off x="7895866" y="5945213"/>
            <a:ext cx="989890"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$120</a:t>
            </a:r>
          </a:p>
        </p:txBody>
      </p:sp>
      <p:sp>
        <p:nvSpPr>
          <p:cNvPr id="344" name="$20"/>
          <p:cNvSpPr txBox="1"/>
          <p:nvPr/>
        </p:nvSpPr>
        <p:spPr>
          <a:xfrm>
            <a:off x="8005315" y="6717996"/>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$20</a:t>
            </a:r>
          </a:p>
        </p:txBody>
      </p:sp>
      <p:sp>
        <p:nvSpPr>
          <p:cNvPr id="345" name="$60"/>
          <p:cNvSpPr txBox="1"/>
          <p:nvPr/>
        </p:nvSpPr>
        <p:spPr>
          <a:xfrm>
            <a:off x="8005315" y="7490778"/>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$60</a:t>
            </a:r>
          </a:p>
        </p:txBody>
      </p:sp>
      <p:sp>
        <p:nvSpPr>
          <p:cNvPr id="346" name="$60"/>
          <p:cNvSpPr txBox="1"/>
          <p:nvPr/>
        </p:nvSpPr>
        <p:spPr>
          <a:xfrm>
            <a:off x="8005315" y="8263561"/>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$60</a:t>
            </a:r>
          </a:p>
        </p:txBody>
      </p:sp>
      <p:sp>
        <p:nvSpPr>
          <p:cNvPr id="347" name="$80"/>
          <p:cNvSpPr txBox="1"/>
          <p:nvPr/>
        </p:nvSpPr>
        <p:spPr>
          <a:xfrm>
            <a:off x="8005315" y="9036344"/>
            <a:ext cx="770992"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$80</a:t>
            </a:r>
          </a:p>
        </p:txBody>
      </p:sp>
      <p:sp>
        <p:nvSpPr>
          <p:cNvPr id="348" name="5"/>
          <p:cNvSpPr txBox="1"/>
          <p:nvPr/>
        </p:nvSpPr>
        <p:spPr>
          <a:xfrm>
            <a:off x="10284460" y="5945213"/>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5</a:t>
            </a:r>
          </a:p>
        </p:txBody>
      </p:sp>
      <p:sp>
        <p:nvSpPr>
          <p:cNvPr id="349" name="4"/>
          <p:cNvSpPr txBox="1"/>
          <p:nvPr/>
        </p:nvSpPr>
        <p:spPr>
          <a:xfrm>
            <a:off x="10284460" y="6717996"/>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0" name="4"/>
          <p:cNvSpPr txBox="1"/>
          <p:nvPr/>
        </p:nvSpPr>
        <p:spPr>
          <a:xfrm>
            <a:off x="12426958" y="6717996"/>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1" name="8"/>
          <p:cNvSpPr txBox="1"/>
          <p:nvPr/>
        </p:nvSpPr>
        <p:spPr>
          <a:xfrm>
            <a:off x="12426958" y="5945213"/>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2" name="1"/>
          <p:cNvSpPr txBox="1"/>
          <p:nvPr/>
        </p:nvSpPr>
        <p:spPr>
          <a:xfrm>
            <a:off x="10299088" y="7490778"/>
            <a:ext cx="333199"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1</a:t>
            </a:r>
          </a:p>
        </p:txBody>
      </p:sp>
      <p:sp>
        <p:nvSpPr>
          <p:cNvPr id="353" name="8"/>
          <p:cNvSpPr txBox="1"/>
          <p:nvPr/>
        </p:nvSpPr>
        <p:spPr>
          <a:xfrm>
            <a:off x="12426958" y="7490778"/>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4" name="4"/>
          <p:cNvSpPr txBox="1"/>
          <p:nvPr/>
        </p:nvSpPr>
        <p:spPr>
          <a:xfrm>
            <a:off x="10299088" y="5060376"/>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5" name="6"/>
          <p:cNvSpPr txBox="1"/>
          <p:nvPr/>
        </p:nvSpPr>
        <p:spPr>
          <a:xfrm>
            <a:off x="12441586" y="5060376"/>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a:t>
            </a:r>
          </a:p>
        </p:txBody>
      </p:sp>
      <p:sp>
        <p:nvSpPr>
          <p:cNvPr id="356" name="6"/>
          <p:cNvSpPr txBox="1"/>
          <p:nvPr/>
        </p:nvSpPr>
        <p:spPr>
          <a:xfrm>
            <a:off x="10284460" y="8263561"/>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a:t>
            </a:r>
          </a:p>
        </p:txBody>
      </p:sp>
      <p:sp>
        <p:nvSpPr>
          <p:cNvPr id="357" name="3"/>
          <p:cNvSpPr txBox="1"/>
          <p:nvPr/>
        </p:nvSpPr>
        <p:spPr>
          <a:xfrm>
            <a:off x="12426958" y="8263561"/>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3</a:t>
            </a:r>
          </a:p>
        </p:txBody>
      </p:sp>
      <p:sp>
        <p:nvSpPr>
          <p:cNvPr id="358" name="8"/>
          <p:cNvSpPr txBox="1"/>
          <p:nvPr/>
        </p:nvSpPr>
        <p:spPr>
          <a:xfrm>
            <a:off x="10284460" y="9036344"/>
            <a:ext cx="333198"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9" name="8"/>
          <p:cNvSpPr txBox="1"/>
          <p:nvPr/>
        </p:nvSpPr>
        <p:spPr>
          <a:xfrm>
            <a:off x="12441586" y="9036344"/>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60" name="Yes"/>
          <p:cNvSpPr txBox="1"/>
          <p:nvPr/>
        </p:nvSpPr>
        <p:spPr>
          <a:xfrm>
            <a:off x="15024928" y="747244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61" name="No"/>
          <p:cNvSpPr txBox="1"/>
          <p:nvPr/>
        </p:nvSpPr>
        <p:spPr>
          <a:xfrm>
            <a:off x="15086713" y="5154091"/>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62" name="No"/>
          <p:cNvSpPr txBox="1"/>
          <p:nvPr/>
        </p:nvSpPr>
        <p:spPr>
          <a:xfrm>
            <a:off x="15086713" y="8245223"/>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F8DFCDB8-BE42-6B81-6037-F0453BCF7B9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10</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6FCEF000-6B62-1603-6C09-982B47D9D13D}"/>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extLst>
      <p:ext uri="{BB962C8B-B14F-4D97-AF65-F5344CB8AC3E}">
        <p14:creationId xmlns:p14="http://schemas.microsoft.com/office/powerpoint/2010/main" val="3586618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AA6FE-16EC-4DEC-E4F3-87808399ED8C}"/>
              </a:ext>
            </a:extLst>
          </p:cNvPr>
          <p:cNvPicPr>
            <a:picLocks noChangeAspect="1"/>
          </p:cNvPicPr>
          <p:nvPr/>
        </p:nvPicPr>
        <p:blipFill>
          <a:blip r:embed="rId3"/>
          <a:stretch>
            <a:fillRect/>
          </a:stretch>
        </p:blipFill>
        <p:spPr>
          <a:xfrm>
            <a:off x="11092994" y="1250218"/>
            <a:ext cx="11673441" cy="11290706"/>
          </a:xfrm>
          <a:prstGeom prst="rect">
            <a:avLst/>
          </a:prstGeom>
        </p:spPr>
      </p:pic>
      <p:sp>
        <p:nvSpPr>
          <p:cNvPr id="261" name="Can I afford it?"/>
          <p:cNvSpPr/>
          <p:nvPr/>
        </p:nvSpPr>
        <p:spPr>
          <a:xfrm>
            <a:off x="975175" y="34700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62" name="Fashion"/>
          <p:cNvSpPr txBox="1"/>
          <p:nvPr/>
        </p:nvSpPr>
        <p:spPr>
          <a:xfrm>
            <a:off x="16119309" y="12136708"/>
            <a:ext cx="225948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Fashion</a:t>
            </a:r>
          </a:p>
        </p:txBody>
      </p:sp>
      <p:sp>
        <p:nvSpPr>
          <p:cNvPr id="263" name="Comfort"/>
          <p:cNvSpPr txBox="1"/>
          <p:nvPr/>
        </p:nvSpPr>
        <p:spPr>
          <a:xfrm rot="16200000">
            <a:off x="10067648" y="6453784"/>
            <a:ext cx="234970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rPr dirty="0"/>
              <a:t>Comfort</a:t>
            </a:r>
          </a:p>
        </p:txBody>
      </p:sp>
      <p:sp>
        <p:nvSpPr>
          <p:cNvPr id="264" name="Is it comfortable?"/>
          <p:cNvSpPr/>
          <p:nvPr/>
        </p:nvSpPr>
        <p:spPr>
          <a:xfrm>
            <a:off x="975175" y="6261100"/>
            <a:ext cx="8714521" cy="1270000"/>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65" name="Is it fashionable?"/>
          <p:cNvSpPr/>
          <p:nvPr/>
        </p:nvSpPr>
        <p:spPr>
          <a:xfrm>
            <a:off x="975175" y="90521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fashionable?</a:t>
            </a:r>
          </a:p>
        </p:txBody>
      </p:sp>
      <p:sp>
        <p:nvSpPr>
          <p:cNvPr id="2" name="Google Shape;403;p55">
            <a:extLst>
              <a:ext uri="{FF2B5EF4-FFF2-40B4-BE49-F238E27FC236}">
                <a16:creationId xmlns:a16="http://schemas.microsoft.com/office/drawing/2014/main" id="{40C115E6-2517-87B3-4167-D54018ED34D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11</a:t>
            </a:fld>
            <a:endParaRPr lang="en" dirty="0">
              <a:solidFill>
                <a:srgbClr val="004C7F"/>
              </a:solidFill>
              <a:latin typeface="Lato"/>
              <a:ea typeface="Lato"/>
              <a:cs typeface="Lato"/>
              <a:sym typeface="Lato"/>
            </a:endParaRPr>
          </a:p>
        </p:txBody>
      </p:sp>
      <p:cxnSp>
        <p:nvCxnSpPr>
          <p:cNvPr id="5" name="Straight Connector 4">
            <a:extLst>
              <a:ext uri="{FF2B5EF4-FFF2-40B4-BE49-F238E27FC236}">
                <a16:creationId xmlns:a16="http://schemas.microsoft.com/office/drawing/2014/main" id="{5140B37E-52D6-B649-ECE0-28D4B48E77D9}"/>
              </a:ext>
            </a:extLst>
          </p:cNvPr>
          <p:cNvCxnSpPr/>
          <p:nvPr/>
        </p:nvCxnSpPr>
        <p:spPr>
          <a:xfrm>
            <a:off x="13411200" y="1856509"/>
            <a:ext cx="8645236" cy="8672946"/>
          </a:xfrm>
          <a:prstGeom prst="line">
            <a:avLst/>
          </a:prstGeom>
          <a:noFill/>
          <a:ln w="76200" cap="flat">
            <a:solidFill>
              <a:srgbClr val="EF7001"/>
            </a:solidFill>
            <a:prstDash val="solid"/>
            <a:miter lim="400000"/>
          </a:ln>
          <a:effectLst/>
          <a:sp3d/>
        </p:spPr>
        <p:style>
          <a:lnRef idx="0">
            <a:scrgbClr r="0" g="0" b="0"/>
          </a:lnRef>
          <a:fillRef idx="0">
            <a:scrgbClr r="0" g="0" b="0"/>
          </a:fillRef>
          <a:effectRef idx="0">
            <a:scrgbClr r="0" g="0" b="0"/>
          </a:effectRef>
          <a:fontRef idx="none"/>
        </p:style>
      </p:cxnSp>
      <p:sp>
        <p:nvSpPr>
          <p:cNvPr id="6" name="Decision Trees">
            <a:extLst>
              <a:ext uri="{FF2B5EF4-FFF2-40B4-BE49-F238E27FC236}">
                <a16:creationId xmlns:a16="http://schemas.microsoft.com/office/drawing/2014/main" id="{00A29CF1-C38B-E49A-C879-CA44DC7093BB}"/>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an I afford it?"/>
          <p:cNvSpPr/>
          <p:nvPr/>
        </p:nvSpPr>
        <p:spPr>
          <a:xfrm>
            <a:off x="7834740" y="2093600"/>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72" name="Is it comfortable?"/>
          <p:cNvSpPr/>
          <p:nvPr/>
        </p:nvSpPr>
        <p:spPr>
          <a:xfrm>
            <a:off x="7834740" y="48846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Is it </a:t>
            </a:r>
            <a:r>
              <a:rPr lang="en-US" dirty="0"/>
              <a:t>super </a:t>
            </a:r>
            <a:r>
              <a:rPr dirty="0"/>
              <a:t>comfortable?</a:t>
            </a:r>
          </a:p>
        </p:txBody>
      </p:sp>
      <p:pic>
        <p:nvPicPr>
          <p:cNvPr id="273" name="Line Line" descr="Line Line"/>
          <p:cNvPicPr>
            <a:picLocks/>
          </p:cNvPicPr>
          <p:nvPr/>
        </p:nvPicPr>
        <p:blipFill>
          <a:blip r:embed="rId3"/>
          <a:stretch>
            <a:fillRect/>
          </a:stretch>
        </p:blipFill>
        <p:spPr>
          <a:xfrm rot="5400000">
            <a:off x="11752569" y="3948775"/>
            <a:ext cx="878864" cy="405591"/>
          </a:xfrm>
          <a:prstGeom prst="rect">
            <a:avLst/>
          </a:prstGeom>
        </p:spPr>
      </p:pic>
      <p:pic>
        <p:nvPicPr>
          <p:cNvPr id="275" name="Line Line" descr="Line Line"/>
          <p:cNvPicPr>
            <a:picLocks/>
          </p:cNvPicPr>
          <p:nvPr/>
        </p:nvPicPr>
        <p:blipFill>
          <a:blip r:embed="rId4"/>
          <a:stretch>
            <a:fillRect/>
          </a:stretch>
        </p:blipFill>
        <p:spPr>
          <a:xfrm rot="8100000">
            <a:off x="7887517" y="6773690"/>
            <a:ext cx="1297993" cy="405591"/>
          </a:xfrm>
          <a:prstGeom prst="rect">
            <a:avLst/>
          </a:prstGeom>
        </p:spPr>
      </p:pic>
      <p:pic>
        <p:nvPicPr>
          <p:cNvPr id="277" name="Line Line" descr="Line Line"/>
          <p:cNvPicPr>
            <a:picLocks/>
          </p:cNvPicPr>
          <p:nvPr/>
        </p:nvPicPr>
        <p:blipFill>
          <a:blip r:embed="rId5"/>
          <a:stretch>
            <a:fillRect/>
          </a:stretch>
        </p:blipFill>
        <p:spPr>
          <a:xfrm rot="2700000">
            <a:off x="15315409" y="6676661"/>
            <a:ext cx="1294064" cy="405591"/>
          </a:xfrm>
          <a:prstGeom prst="rect">
            <a:avLst/>
          </a:prstGeom>
        </p:spPr>
      </p:pic>
      <p:pic>
        <p:nvPicPr>
          <p:cNvPr id="279" name="Line Line" descr="Line Line"/>
          <p:cNvPicPr>
            <a:picLocks/>
          </p:cNvPicPr>
          <p:nvPr/>
        </p:nvPicPr>
        <p:blipFill>
          <a:blip r:embed="rId6"/>
          <a:stretch>
            <a:fillRect/>
          </a:stretch>
        </p:blipFill>
        <p:spPr>
          <a:xfrm>
            <a:off x="17000470" y="2525804"/>
            <a:ext cx="1660350" cy="405592"/>
          </a:xfrm>
          <a:prstGeom prst="rect">
            <a:avLst/>
          </a:prstGeom>
        </p:spPr>
      </p:pic>
      <p:sp>
        <p:nvSpPr>
          <p:cNvPr id="281" name="No"/>
          <p:cNvSpPr txBox="1"/>
          <p:nvPr/>
        </p:nvSpPr>
        <p:spPr>
          <a:xfrm>
            <a:off x="17211320" y="1844075"/>
            <a:ext cx="90434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282" name="Don’t buy"/>
          <p:cNvSpPr txBox="1"/>
          <p:nvPr/>
        </p:nvSpPr>
        <p:spPr>
          <a:xfrm>
            <a:off x="18854430" y="2324384"/>
            <a:ext cx="275752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83" name="Yes"/>
          <p:cNvSpPr txBox="1"/>
          <p:nvPr/>
        </p:nvSpPr>
        <p:spPr>
          <a:xfrm>
            <a:off x="12521987" y="3712139"/>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284" name="No"/>
          <p:cNvSpPr txBox="1"/>
          <p:nvPr/>
        </p:nvSpPr>
        <p:spPr>
          <a:xfrm>
            <a:off x="16386993" y="6357785"/>
            <a:ext cx="904343"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285" name="Yes"/>
          <p:cNvSpPr txBox="1"/>
          <p:nvPr/>
        </p:nvSpPr>
        <p:spPr>
          <a:xfrm>
            <a:off x="7016133" y="6453784"/>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286" name="Is it fashionable?"/>
          <p:cNvSpPr/>
          <p:nvPr/>
        </p:nvSpPr>
        <p:spPr>
          <a:xfrm>
            <a:off x="12657148" y="76756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Is it </a:t>
            </a:r>
            <a:r>
              <a:rPr lang="en-US" dirty="0"/>
              <a:t>super </a:t>
            </a:r>
            <a:r>
              <a:rPr dirty="0"/>
              <a:t>fashionable?</a:t>
            </a:r>
          </a:p>
        </p:txBody>
      </p:sp>
      <p:sp>
        <p:nvSpPr>
          <p:cNvPr id="287" name="Buy"/>
          <p:cNvSpPr txBox="1"/>
          <p:nvPr/>
        </p:nvSpPr>
        <p:spPr>
          <a:xfrm>
            <a:off x="7330037" y="7637566"/>
            <a:ext cx="117561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pic>
        <p:nvPicPr>
          <p:cNvPr id="288" name="Line Line" descr="Line Line"/>
          <p:cNvPicPr>
            <a:picLocks/>
          </p:cNvPicPr>
          <p:nvPr/>
        </p:nvPicPr>
        <p:blipFill>
          <a:blip r:embed="rId4"/>
          <a:stretch>
            <a:fillRect/>
          </a:stretch>
        </p:blipFill>
        <p:spPr>
          <a:xfrm rot="8100000">
            <a:off x="12748191" y="9604460"/>
            <a:ext cx="1297993" cy="405591"/>
          </a:xfrm>
          <a:prstGeom prst="rect">
            <a:avLst/>
          </a:prstGeom>
        </p:spPr>
      </p:pic>
      <p:pic>
        <p:nvPicPr>
          <p:cNvPr id="290" name="Line Line" descr="Line Line"/>
          <p:cNvPicPr>
            <a:picLocks/>
          </p:cNvPicPr>
          <p:nvPr/>
        </p:nvPicPr>
        <p:blipFill>
          <a:blip r:embed="rId5"/>
          <a:stretch>
            <a:fillRect/>
          </a:stretch>
        </p:blipFill>
        <p:spPr>
          <a:xfrm rot="2700000">
            <a:off x="20176083" y="9507430"/>
            <a:ext cx="1294064" cy="405592"/>
          </a:xfrm>
          <a:prstGeom prst="rect">
            <a:avLst/>
          </a:prstGeom>
        </p:spPr>
      </p:pic>
      <p:sp>
        <p:nvSpPr>
          <p:cNvPr id="292" name="No"/>
          <p:cNvSpPr txBox="1"/>
          <p:nvPr/>
        </p:nvSpPr>
        <p:spPr>
          <a:xfrm>
            <a:off x="21285767" y="9163155"/>
            <a:ext cx="904343"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293" name="Yes"/>
          <p:cNvSpPr txBox="1"/>
          <p:nvPr/>
        </p:nvSpPr>
        <p:spPr>
          <a:xfrm>
            <a:off x="11876807" y="9284554"/>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294" name="Buy"/>
          <p:cNvSpPr txBox="1"/>
          <p:nvPr/>
        </p:nvSpPr>
        <p:spPr>
          <a:xfrm>
            <a:off x="12471086" y="10393773"/>
            <a:ext cx="117561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sp>
        <p:nvSpPr>
          <p:cNvPr id="295" name="Don’t buy"/>
          <p:cNvSpPr txBox="1"/>
          <p:nvPr/>
        </p:nvSpPr>
        <p:spPr>
          <a:xfrm>
            <a:off x="20032896" y="10393773"/>
            <a:ext cx="275752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 name="Google Shape;403;p55">
            <a:extLst>
              <a:ext uri="{FF2B5EF4-FFF2-40B4-BE49-F238E27FC236}">
                <a16:creationId xmlns:a16="http://schemas.microsoft.com/office/drawing/2014/main" id="{1B018263-ACA0-4796-B4E6-26380A00150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12</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573FF042-051C-F969-621C-B73AFC3795EE}"/>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 name="Group"/>
          <p:cNvGrpSpPr/>
          <p:nvPr/>
        </p:nvGrpSpPr>
        <p:grpSpPr>
          <a:xfrm>
            <a:off x="1122093" y="3077115"/>
            <a:ext cx="4994041" cy="7561770"/>
            <a:chOff x="0" y="0"/>
            <a:chExt cx="4994039" cy="7561769"/>
          </a:xfrm>
        </p:grpSpPr>
        <p:pic>
          <p:nvPicPr>
            <p:cNvPr id="301" name="Image" descr="Image"/>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302" name="that seems awfully hard-coded!"/>
            <p:cNvSpPr txBox="1"/>
            <p:nvPr/>
          </p:nvSpPr>
          <p:spPr>
            <a:xfrm>
              <a:off x="0" y="0"/>
              <a:ext cx="4994040" cy="1962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t>that seems awfully hard-coded!</a:t>
              </a:r>
            </a:p>
          </p:txBody>
        </p:sp>
      </p:grpSp>
      <p:sp>
        <p:nvSpPr>
          <p:cNvPr id="304" name="flowcharts of decisions can create an explainable and repeatable graph of predictions"/>
          <p:cNvSpPr txBox="1"/>
          <p:nvPr/>
        </p:nvSpPr>
        <p:spPr>
          <a:xfrm>
            <a:off x="1257825" y="5769629"/>
            <a:ext cx="4670638" cy="3470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463804" indent="-463804" algn="l" defTabSz="2023821">
              <a:lnSpc>
                <a:spcPct val="120000"/>
              </a:lnSpc>
              <a:buSzPct val="123000"/>
              <a:buChar char="■"/>
              <a:defRPr sz="3652" spc="-73">
                <a:solidFill>
                  <a:srgbClr val="000000"/>
                </a:solidFill>
              </a:defRPr>
            </a:lvl1pPr>
          </a:lstStyle>
          <a:p>
            <a:r>
              <a:t>flowcharts of decisions can create an explainable and repeatable graph of predictions</a:t>
            </a:r>
          </a:p>
        </p:txBody>
      </p:sp>
      <p:sp>
        <p:nvSpPr>
          <p:cNvPr id="305" name="Price ≤ $100?"/>
          <p:cNvSpPr/>
          <p:nvPr/>
        </p:nvSpPr>
        <p:spPr>
          <a:xfrm>
            <a:off x="7834740" y="2093600"/>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Price ≤ $100?</a:t>
            </a:r>
          </a:p>
        </p:txBody>
      </p:sp>
      <p:sp>
        <p:nvSpPr>
          <p:cNvPr id="306" name="Comfort ≥ 8?"/>
          <p:cNvSpPr/>
          <p:nvPr/>
        </p:nvSpPr>
        <p:spPr>
          <a:xfrm>
            <a:off x="7834740" y="48846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Comfort ≥ 8?</a:t>
            </a:r>
          </a:p>
        </p:txBody>
      </p:sp>
      <p:pic>
        <p:nvPicPr>
          <p:cNvPr id="307" name="Line Line" descr="Line Line"/>
          <p:cNvPicPr>
            <a:picLocks/>
          </p:cNvPicPr>
          <p:nvPr/>
        </p:nvPicPr>
        <p:blipFill>
          <a:blip r:embed="rId4"/>
          <a:stretch>
            <a:fillRect/>
          </a:stretch>
        </p:blipFill>
        <p:spPr>
          <a:xfrm rot="5400000">
            <a:off x="11752569" y="3948775"/>
            <a:ext cx="878864" cy="405591"/>
          </a:xfrm>
          <a:prstGeom prst="rect">
            <a:avLst/>
          </a:prstGeom>
        </p:spPr>
      </p:pic>
      <p:pic>
        <p:nvPicPr>
          <p:cNvPr id="309" name="Line Line" descr="Line Line"/>
          <p:cNvPicPr>
            <a:picLocks/>
          </p:cNvPicPr>
          <p:nvPr/>
        </p:nvPicPr>
        <p:blipFill>
          <a:blip r:embed="rId5"/>
          <a:stretch>
            <a:fillRect/>
          </a:stretch>
        </p:blipFill>
        <p:spPr>
          <a:xfrm rot="8100000">
            <a:off x="7887517" y="6773690"/>
            <a:ext cx="1297993" cy="405591"/>
          </a:xfrm>
          <a:prstGeom prst="rect">
            <a:avLst/>
          </a:prstGeom>
        </p:spPr>
      </p:pic>
      <p:pic>
        <p:nvPicPr>
          <p:cNvPr id="311" name="Line Line" descr="Line Line"/>
          <p:cNvPicPr>
            <a:picLocks/>
          </p:cNvPicPr>
          <p:nvPr/>
        </p:nvPicPr>
        <p:blipFill>
          <a:blip r:embed="rId6"/>
          <a:stretch>
            <a:fillRect/>
          </a:stretch>
        </p:blipFill>
        <p:spPr>
          <a:xfrm rot="2700000">
            <a:off x="15315409" y="6676661"/>
            <a:ext cx="1294064" cy="405591"/>
          </a:xfrm>
          <a:prstGeom prst="rect">
            <a:avLst/>
          </a:prstGeom>
        </p:spPr>
      </p:pic>
      <p:pic>
        <p:nvPicPr>
          <p:cNvPr id="313" name="Line Line" descr="Line Line"/>
          <p:cNvPicPr>
            <a:picLocks/>
          </p:cNvPicPr>
          <p:nvPr/>
        </p:nvPicPr>
        <p:blipFill>
          <a:blip r:embed="rId7"/>
          <a:stretch>
            <a:fillRect/>
          </a:stretch>
        </p:blipFill>
        <p:spPr>
          <a:xfrm>
            <a:off x="17000470" y="2525804"/>
            <a:ext cx="1660350" cy="405592"/>
          </a:xfrm>
          <a:prstGeom prst="rect">
            <a:avLst/>
          </a:prstGeom>
        </p:spPr>
      </p:pic>
      <p:sp>
        <p:nvSpPr>
          <p:cNvPr id="315" name="No"/>
          <p:cNvSpPr txBox="1"/>
          <p:nvPr/>
        </p:nvSpPr>
        <p:spPr>
          <a:xfrm>
            <a:off x="17211320" y="1844075"/>
            <a:ext cx="90434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316" name="Don’t buy"/>
          <p:cNvSpPr txBox="1"/>
          <p:nvPr/>
        </p:nvSpPr>
        <p:spPr>
          <a:xfrm>
            <a:off x="18854430" y="2324384"/>
            <a:ext cx="275752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317" name="Yes"/>
          <p:cNvSpPr txBox="1"/>
          <p:nvPr/>
        </p:nvSpPr>
        <p:spPr>
          <a:xfrm>
            <a:off x="12521987" y="3712139"/>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318" name="No"/>
          <p:cNvSpPr txBox="1"/>
          <p:nvPr/>
        </p:nvSpPr>
        <p:spPr>
          <a:xfrm>
            <a:off x="16386993" y="6357785"/>
            <a:ext cx="904343"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319" name="Yes"/>
          <p:cNvSpPr txBox="1"/>
          <p:nvPr/>
        </p:nvSpPr>
        <p:spPr>
          <a:xfrm>
            <a:off x="7016133" y="6453784"/>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320" name="Fashion ≥ 8?"/>
          <p:cNvSpPr/>
          <p:nvPr/>
        </p:nvSpPr>
        <p:spPr>
          <a:xfrm>
            <a:off x="12657148" y="76756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Fashion ≥ 8?</a:t>
            </a:r>
          </a:p>
        </p:txBody>
      </p:sp>
      <p:sp>
        <p:nvSpPr>
          <p:cNvPr id="321" name="Buy"/>
          <p:cNvSpPr txBox="1"/>
          <p:nvPr/>
        </p:nvSpPr>
        <p:spPr>
          <a:xfrm>
            <a:off x="7330037" y="7637566"/>
            <a:ext cx="117561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pic>
        <p:nvPicPr>
          <p:cNvPr id="322" name="Line Line" descr="Line Line"/>
          <p:cNvPicPr>
            <a:picLocks/>
          </p:cNvPicPr>
          <p:nvPr/>
        </p:nvPicPr>
        <p:blipFill>
          <a:blip r:embed="rId5"/>
          <a:stretch>
            <a:fillRect/>
          </a:stretch>
        </p:blipFill>
        <p:spPr>
          <a:xfrm rot="8100000">
            <a:off x="12748191" y="9604460"/>
            <a:ext cx="1297993" cy="405591"/>
          </a:xfrm>
          <a:prstGeom prst="rect">
            <a:avLst/>
          </a:prstGeom>
        </p:spPr>
      </p:pic>
      <p:pic>
        <p:nvPicPr>
          <p:cNvPr id="324" name="Line Line" descr="Line Line"/>
          <p:cNvPicPr>
            <a:picLocks/>
          </p:cNvPicPr>
          <p:nvPr/>
        </p:nvPicPr>
        <p:blipFill>
          <a:blip r:embed="rId6"/>
          <a:stretch>
            <a:fillRect/>
          </a:stretch>
        </p:blipFill>
        <p:spPr>
          <a:xfrm rot="2700000">
            <a:off x="20176083" y="9507430"/>
            <a:ext cx="1294064" cy="405592"/>
          </a:xfrm>
          <a:prstGeom prst="rect">
            <a:avLst/>
          </a:prstGeom>
        </p:spPr>
      </p:pic>
      <p:sp>
        <p:nvSpPr>
          <p:cNvPr id="326" name="No"/>
          <p:cNvSpPr txBox="1"/>
          <p:nvPr/>
        </p:nvSpPr>
        <p:spPr>
          <a:xfrm>
            <a:off x="21285767" y="9163155"/>
            <a:ext cx="904343"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No</a:t>
            </a:r>
          </a:p>
        </p:txBody>
      </p:sp>
      <p:sp>
        <p:nvSpPr>
          <p:cNvPr id="327" name="Yes"/>
          <p:cNvSpPr txBox="1"/>
          <p:nvPr/>
        </p:nvSpPr>
        <p:spPr>
          <a:xfrm>
            <a:off x="11876807" y="9284554"/>
            <a:ext cx="107381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Yes</a:t>
            </a:r>
          </a:p>
        </p:txBody>
      </p:sp>
      <p:sp>
        <p:nvSpPr>
          <p:cNvPr id="328" name="Buy"/>
          <p:cNvSpPr txBox="1"/>
          <p:nvPr/>
        </p:nvSpPr>
        <p:spPr>
          <a:xfrm>
            <a:off x="12471086" y="10393773"/>
            <a:ext cx="117561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t>Buy</a:t>
            </a:r>
          </a:p>
        </p:txBody>
      </p:sp>
      <p:sp>
        <p:nvSpPr>
          <p:cNvPr id="329" name="Don’t buy"/>
          <p:cNvSpPr txBox="1"/>
          <p:nvPr/>
        </p:nvSpPr>
        <p:spPr>
          <a:xfrm>
            <a:off x="20032896" y="10393773"/>
            <a:ext cx="275752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t>Don’t buy</a:t>
            </a:r>
          </a:p>
        </p:txBody>
      </p:sp>
      <p:sp>
        <p:nvSpPr>
          <p:cNvPr id="2" name="Google Shape;403;p55">
            <a:extLst>
              <a:ext uri="{FF2B5EF4-FFF2-40B4-BE49-F238E27FC236}">
                <a16:creationId xmlns:a16="http://schemas.microsoft.com/office/drawing/2014/main" id="{952749B5-83E5-06B1-BB87-8BB4401087C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13</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B36DF062-0C0F-D0A5-31E4-CEAA485A1DAB}"/>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3"/>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3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2" animBg="1" advAuto="0"/>
      <p:bldP spid="304" grpId="1" animBg="1" advAuto="0"/>
      <p:bldP spid="304"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rice"/>
          <p:cNvSpPr txBox="1"/>
          <p:nvPr/>
        </p:nvSpPr>
        <p:spPr>
          <a:xfrm>
            <a:off x="7802115" y="4138940"/>
            <a:ext cx="1177392"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Price</a:t>
            </a:r>
          </a:p>
        </p:txBody>
      </p:sp>
      <p:sp>
        <p:nvSpPr>
          <p:cNvPr id="336" name="Comfort"/>
          <p:cNvSpPr txBox="1"/>
          <p:nvPr/>
        </p:nvSpPr>
        <p:spPr>
          <a:xfrm>
            <a:off x="9542615" y="4138940"/>
            <a:ext cx="1816888"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Comfort</a:t>
            </a:r>
          </a:p>
        </p:txBody>
      </p:sp>
      <p:sp>
        <p:nvSpPr>
          <p:cNvPr id="337" name="Fashion"/>
          <p:cNvSpPr txBox="1"/>
          <p:nvPr/>
        </p:nvSpPr>
        <p:spPr>
          <a:xfrm>
            <a:off x="11888490" y="4138940"/>
            <a:ext cx="1737438"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Fashion</a:t>
            </a:r>
          </a:p>
        </p:txBody>
      </p:sp>
      <p:sp>
        <p:nvSpPr>
          <p:cNvPr id="338" name="Purchased?"/>
          <p:cNvSpPr txBox="1"/>
          <p:nvPr/>
        </p:nvSpPr>
        <p:spPr>
          <a:xfrm>
            <a:off x="14154914" y="4138940"/>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339" name="No"/>
          <p:cNvSpPr txBox="1"/>
          <p:nvPr/>
        </p:nvSpPr>
        <p:spPr>
          <a:xfrm>
            <a:off x="15086713" y="5926874"/>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0" name="No"/>
          <p:cNvSpPr txBox="1"/>
          <p:nvPr/>
        </p:nvSpPr>
        <p:spPr>
          <a:xfrm>
            <a:off x="15086713" y="6699657"/>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41" name="Yes"/>
          <p:cNvSpPr txBox="1"/>
          <p:nvPr/>
        </p:nvSpPr>
        <p:spPr>
          <a:xfrm>
            <a:off x="15024928" y="9018005"/>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42" name="$70"/>
          <p:cNvSpPr txBox="1"/>
          <p:nvPr/>
        </p:nvSpPr>
        <p:spPr>
          <a:xfrm>
            <a:off x="8005315" y="5172430"/>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$70</a:t>
            </a:r>
          </a:p>
        </p:txBody>
      </p:sp>
      <p:sp>
        <p:nvSpPr>
          <p:cNvPr id="343" name="$120"/>
          <p:cNvSpPr txBox="1"/>
          <p:nvPr/>
        </p:nvSpPr>
        <p:spPr>
          <a:xfrm>
            <a:off x="7895866" y="5945213"/>
            <a:ext cx="989890"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$120</a:t>
            </a:r>
          </a:p>
        </p:txBody>
      </p:sp>
      <p:sp>
        <p:nvSpPr>
          <p:cNvPr id="344" name="$20"/>
          <p:cNvSpPr txBox="1"/>
          <p:nvPr/>
        </p:nvSpPr>
        <p:spPr>
          <a:xfrm>
            <a:off x="8005315" y="6717996"/>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$20</a:t>
            </a:r>
          </a:p>
        </p:txBody>
      </p:sp>
      <p:sp>
        <p:nvSpPr>
          <p:cNvPr id="345" name="$60"/>
          <p:cNvSpPr txBox="1"/>
          <p:nvPr/>
        </p:nvSpPr>
        <p:spPr>
          <a:xfrm>
            <a:off x="8005315" y="7490778"/>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$60</a:t>
            </a:r>
          </a:p>
        </p:txBody>
      </p:sp>
      <p:sp>
        <p:nvSpPr>
          <p:cNvPr id="346" name="$60"/>
          <p:cNvSpPr txBox="1"/>
          <p:nvPr/>
        </p:nvSpPr>
        <p:spPr>
          <a:xfrm>
            <a:off x="8005315" y="8263561"/>
            <a:ext cx="770992"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$60</a:t>
            </a:r>
          </a:p>
        </p:txBody>
      </p:sp>
      <p:sp>
        <p:nvSpPr>
          <p:cNvPr id="347" name="$80"/>
          <p:cNvSpPr txBox="1"/>
          <p:nvPr/>
        </p:nvSpPr>
        <p:spPr>
          <a:xfrm>
            <a:off x="8005315" y="9036344"/>
            <a:ext cx="770992"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$80</a:t>
            </a:r>
          </a:p>
        </p:txBody>
      </p:sp>
      <p:sp>
        <p:nvSpPr>
          <p:cNvPr id="348" name="5"/>
          <p:cNvSpPr txBox="1"/>
          <p:nvPr/>
        </p:nvSpPr>
        <p:spPr>
          <a:xfrm>
            <a:off x="10284460" y="5945213"/>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5</a:t>
            </a:r>
          </a:p>
        </p:txBody>
      </p:sp>
      <p:sp>
        <p:nvSpPr>
          <p:cNvPr id="349" name="4"/>
          <p:cNvSpPr txBox="1"/>
          <p:nvPr/>
        </p:nvSpPr>
        <p:spPr>
          <a:xfrm>
            <a:off x="10284460" y="6717996"/>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0" name="4"/>
          <p:cNvSpPr txBox="1"/>
          <p:nvPr/>
        </p:nvSpPr>
        <p:spPr>
          <a:xfrm>
            <a:off x="12426958" y="6717996"/>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1" name="8"/>
          <p:cNvSpPr txBox="1"/>
          <p:nvPr/>
        </p:nvSpPr>
        <p:spPr>
          <a:xfrm>
            <a:off x="12426958" y="5945213"/>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2" name="1"/>
          <p:cNvSpPr txBox="1"/>
          <p:nvPr/>
        </p:nvSpPr>
        <p:spPr>
          <a:xfrm>
            <a:off x="10299088" y="7490778"/>
            <a:ext cx="333199"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1</a:t>
            </a:r>
          </a:p>
        </p:txBody>
      </p:sp>
      <p:sp>
        <p:nvSpPr>
          <p:cNvPr id="353" name="8"/>
          <p:cNvSpPr txBox="1"/>
          <p:nvPr/>
        </p:nvSpPr>
        <p:spPr>
          <a:xfrm>
            <a:off x="12426958" y="7490778"/>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4" name="4"/>
          <p:cNvSpPr txBox="1"/>
          <p:nvPr/>
        </p:nvSpPr>
        <p:spPr>
          <a:xfrm>
            <a:off x="10299088" y="5060376"/>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4</a:t>
            </a:r>
          </a:p>
        </p:txBody>
      </p:sp>
      <p:sp>
        <p:nvSpPr>
          <p:cNvPr id="355" name="6"/>
          <p:cNvSpPr txBox="1"/>
          <p:nvPr/>
        </p:nvSpPr>
        <p:spPr>
          <a:xfrm>
            <a:off x="12441586" y="5060376"/>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a:t>
            </a:r>
          </a:p>
        </p:txBody>
      </p:sp>
      <p:sp>
        <p:nvSpPr>
          <p:cNvPr id="356" name="6"/>
          <p:cNvSpPr txBox="1"/>
          <p:nvPr/>
        </p:nvSpPr>
        <p:spPr>
          <a:xfrm>
            <a:off x="10284460" y="8263561"/>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6</a:t>
            </a:r>
          </a:p>
        </p:txBody>
      </p:sp>
      <p:sp>
        <p:nvSpPr>
          <p:cNvPr id="357" name="3"/>
          <p:cNvSpPr txBox="1"/>
          <p:nvPr/>
        </p:nvSpPr>
        <p:spPr>
          <a:xfrm>
            <a:off x="12426958" y="8263561"/>
            <a:ext cx="333198"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3</a:t>
            </a:r>
          </a:p>
        </p:txBody>
      </p:sp>
      <p:sp>
        <p:nvSpPr>
          <p:cNvPr id="358" name="8"/>
          <p:cNvSpPr txBox="1"/>
          <p:nvPr/>
        </p:nvSpPr>
        <p:spPr>
          <a:xfrm>
            <a:off x="10284460" y="9036344"/>
            <a:ext cx="333198"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59" name="8"/>
          <p:cNvSpPr txBox="1"/>
          <p:nvPr/>
        </p:nvSpPr>
        <p:spPr>
          <a:xfrm>
            <a:off x="12441586" y="9036344"/>
            <a:ext cx="333199" cy="573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solidFill>
                  <a:srgbClr val="000000"/>
                </a:solidFill>
              </a:defRPr>
            </a:lvl1pPr>
          </a:lstStyle>
          <a:p>
            <a:r>
              <a:t>8</a:t>
            </a:r>
          </a:p>
        </p:txBody>
      </p:sp>
      <p:sp>
        <p:nvSpPr>
          <p:cNvPr id="360" name="Yes"/>
          <p:cNvSpPr txBox="1"/>
          <p:nvPr/>
        </p:nvSpPr>
        <p:spPr>
          <a:xfrm>
            <a:off x="15024928" y="747244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61" name="No"/>
          <p:cNvSpPr txBox="1"/>
          <p:nvPr/>
        </p:nvSpPr>
        <p:spPr>
          <a:xfrm>
            <a:off x="15086713" y="5154091"/>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62" name="No"/>
          <p:cNvSpPr txBox="1"/>
          <p:nvPr/>
        </p:nvSpPr>
        <p:spPr>
          <a:xfrm>
            <a:off x="15086713" y="8245223"/>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F8DFCDB8-BE42-6B81-6037-F0453BCF7B9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14</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6FCEF000-6B62-1603-6C09-982B47D9D13D}"/>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No"/>
          <p:cNvSpPr txBox="1"/>
          <p:nvPr/>
        </p:nvSpPr>
        <p:spPr>
          <a:xfrm>
            <a:off x="11846813" y="539389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69" name="No"/>
          <p:cNvSpPr txBox="1"/>
          <p:nvPr/>
        </p:nvSpPr>
        <p:spPr>
          <a:xfrm>
            <a:off x="11846813" y="6166682"/>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0" name="Yes"/>
          <p:cNvSpPr txBox="1"/>
          <p:nvPr/>
        </p:nvSpPr>
        <p:spPr>
          <a:xfrm>
            <a:off x="11785028" y="848503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71" name="Yes"/>
          <p:cNvSpPr txBox="1"/>
          <p:nvPr/>
        </p:nvSpPr>
        <p:spPr>
          <a:xfrm>
            <a:off x="11785028" y="6939464"/>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72" name="No"/>
          <p:cNvSpPr txBox="1"/>
          <p:nvPr/>
        </p:nvSpPr>
        <p:spPr>
          <a:xfrm>
            <a:off x="11846813" y="462111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3" name="No"/>
          <p:cNvSpPr txBox="1"/>
          <p:nvPr/>
        </p:nvSpPr>
        <p:spPr>
          <a:xfrm>
            <a:off x="11846813" y="771224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74" name="Purchased?"/>
          <p:cNvSpPr txBox="1"/>
          <p:nvPr/>
        </p:nvSpPr>
        <p:spPr>
          <a:xfrm>
            <a:off x="10915015" y="3848412"/>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2" name="Google Shape;403;p55">
            <a:extLst>
              <a:ext uri="{FF2B5EF4-FFF2-40B4-BE49-F238E27FC236}">
                <a16:creationId xmlns:a16="http://schemas.microsoft.com/office/drawing/2014/main" id="{A95A642B-E381-38B0-2382-664C0F2DD9B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15</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4897FDC9-66ED-543B-3E6A-C7C4BA06FF27}"/>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No"/>
          <p:cNvSpPr txBox="1"/>
          <p:nvPr/>
        </p:nvSpPr>
        <p:spPr>
          <a:xfrm>
            <a:off x="7741089" y="6565772"/>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1" name="No"/>
          <p:cNvSpPr txBox="1"/>
          <p:nvPr/>
        </p:nvSpPr>
        <p:spPr>
          <a:xfrm>
            <a:off x="7741089" y="733855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2" name="Yes"/>
          <p:cNvSpPr txBox="1"/>
          <p:nvPr/>
        </p:nvSpPr>
        <p:spPr>
          <a:xfrm>
            <a:off x="14739147" y="7338556"/>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83" name="Yes"/>
          <p:cNvSpPr txBox="1"/>
          <p:nvPr/>
        </p:nvSpPr>
        <p:spPr>
          <a:xfrm>
            <a:off x="14739147" y="579299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84" name="No"/>
          <p:cNvSpPr txBox="1"/>
          <p:nvPr/>
        </p:nvSpPr>
        <p:spPr>
          <a:xfrm>
            <a:off x="7741089" y="579298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85" name="No"/>
          <p:cNvSpPr txBox="1"/>
          <p:nvPr/>
        </p:nvSpPr>
        <p:spPr>
          <a:xfrm>
            <a:off x="14800932" y="6565773"/>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CAAB4A30-0F04-8123-FAF5-E716B63A0AD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16</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185AF285-7FBE-1E8E-7E52-F6C4929E916C}"/>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No"/>
          <p:cNvSpPr txBox="1"/>
          <p:nvPr/>
        </p:nvSpPr>
        <p:spPr>
          <a:xfrm>
            <a:off x="5276060" y="641452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0" name="No"/>
          <p:cNvSpPr txBox="1"/>
          <p:nvPr/>
        </p:nvSpPr>
        <p:spPr>
          <a:xfrm>
            <a:off x="5276060" y="7187311"/>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1" name="Yes"/>
          <p:cNvSpPr txBox="1"/>
          <p:nvPr/>
        </p:nvSpPr>
        <p:spPr>
          <a:xfrm>
            <a:off x="6691334" y="7187311"/>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92" name="Yes"/>
          <p:cNvSpPr txBox="1"/>
          <p:nvPr/>
        </p:nvSpPr>
        <p:spPr>
          <a:xfrm>
            <a:off x="6691334" y="5641745"/>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393" name="No"/>
          <p:cNvSpPr txBox="1"/>
          <p:nvPr/>
        </p:nvSpPr>
        <p:spPr>
          <a:xfrm>
            <a:off x="5276060" y="5641744"/>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4" name="No"/>
          <p:cNvSpPr txBox="1"/>
          <p:nvPr/>
        </p:nvSpPr>
        <p:spPr>
          <a:xfrm>
            <a:off x="6753119" y="6414528"/>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2" name="Google Shape;403;p55">
            <a:extLst>
              <a:ext uri="{FF2B5EF4-FFF2-40B4-BE49-F238E27FC236}">
                <a16:creationId xmlns:a16="http://schemas.microsoft.com/office/drawing/2014/main" id="{8B57B3FC-D459-CDAE-A03F-ED28FEAD563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17</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D1A8E984-ED02-11DD-1310-DEFB2ABE86BF}"/>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No"/>
          <p:cNvSpPr txBox="1"/>
          <p:nvPr/>
        </p:nvSpPr>
        <p:spPr>
          <a:xfrm>
            <a:off x="14194348" y="6279417"/>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399" name="No"/>
          <p:cNvSpPr txBox="1"/>
          <p:nvPr/>
        </p:nvSpPr>
        <p:spPr>
          <a:xfrm>
            <a:off x="14194348" y="7052200"/>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0" name="Yes"/>
          <p:cNvSpPr txBox="1"/>
          <p:nvPr/>
        </p:nvSpPr>
        <p:spPr>
          <a:xfrm>
            <a:off x="15709761" y="705220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1" name="Yes"/>
          <p:cNvSpPr txBox="1"/>
          <p:nvPr/>
        </p:nvSpPr>
        <p:spPr>
          <a:xfrm>
            <a:off x="14132562" y="7824983"/>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2" name="No"/>
          <p:cNvSpPr txBox="1"/>
          <p:nvPr/>
        </p:nvSpPr>
        <p:spPr>
          <a:xfrm>
            <a:off x="14194348" y="5506634"/>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3" name="No"/>
          <p:cNvSpPr txBox="1"/>
          <p:nvPr/>
        </p:nvSpPr>
        <p:spPr>
          <a:xfrm>
            <a:off x="15771547" y="6279417"/>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4" name="No"/>
          <p:cNvSpPr txBox="1"/>
          <p:nvPr/>
        </p:nvSpPr>
        <p:spPr>
          <a:xfrm>
            <a:off x="7197181" y="6584343"/>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5" name="No"/>
          <p:cNvSpPr txBox="1"/>
          <p:nvPr/>
        </p:nvSpPr>
        <p:spPr>
          <a:xfrm>
            <a:off x="7197181" y="7357127"/>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6" name="Yes"/>
          <p:cNvSpPr txBox="1"/>
          <p:nvPr/>
        </p:nvSpPr>
        <p:spPr>
          <a:xfrm>
            <a:off x="8612455" y="7357127"/>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7" name="Yes"/>
          <p:cNvSpPr txBox="1"/>
          <p:nvPr/>
        </p:nvSpPr>
        <p:spPr>
          <a:xfrm>
            <a:off x="8612455" y="5811561"/>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408" name="No"/>
          <p:cNvSpPr txBox="1"/>
          <p:nvPr/>
        </p:nvSpPr>
        <p:spPr>
          <a:xfrm>
            <a:off x="7197181" y="5811560"/>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409" name="No"/>
          <p:cNvSpPr txBox="1"/>
          <p:nvPr/>
        </p:nvSpPr>
        <p:spPr>
          <a:xfrm>
            <a:off x="8674240" y="6584344"/>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grpSp>
        <p:nvGrpSpPr>
          <p:cNvPr id="415" name="Group"/>
          <p:cNvGrpSpPr/>
          <p:nvPr/>
        </p:nvGrpSpPr>
        <p:grpSpPr>
          <a:xfrm>
            <a:off x="9755079" y="3473837"/>
            <a:ext cx="4873842" cy="1549938"/>
            <a:chOff x="-29180" y="233440"/>
            <a:chExt cx="4873840" cy="1549937"/>
          </a:xfrm>
        </p:grpSpPr>
        <p:sp>
          <p:nvSpPr>
            <p:cNvPr id="410" name="Which one is a better split?"/>
            <p:cNvSpPr txBox="1"/>
            <p:nvPr/>
          </p:nvSpPr>
          <p:spPr>
            <a:xfrm>
              <a:off x="-29181" y="233440"/>
              <a:ext cx="4873842" cy="5354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Which one is a better split?</a:t>
              </a:r>
            </a:p>
          </p:txBody>
        </p:sp>
        <p:pic>
          <p:nvPicPr>
            <p:cNvPr id="411" name="Line Line" descr="Line Line"/>
            <p:cNvPicPr>
              <a:picLocks/>
            </p:cNvPicPr>
            <p:nvPr/>
          </p:nvPicPr>
          <p:blipFill>
            <a:blip r:embed="rId3"/>
            <a:stretch>
              <a:fillRect/>
            </a:stretch>
          </p:blipFill>
          <p:spPr>
            <a:xfrm rot="9435355">
              <a:off x="73195" y="1145023"/>
              <a:ext cx="1158362" cy="358792"/>
            </a:xfrm>
            <a:prstGeom prst="rect">
              <a:avLst/>
            </a:prstGeom>
            <a:effectLst/>
          </p:spPr>
        </p:pic>
        <p:pic>
          <p:nvPicPr>
            <p:cNvPr id="413" name="Line Line" descr="Line Line"/>
            <p:cNvPicPr>
              <a:picLocks/>
            </p:cNvPicPr>
            <p:nvPr/>
          </p:nvPicPr>
          <p:blipFill>
            <a:blip r:embed="rId4"/>
            <a:stretch>
              <a:fillRect/>
            </a:stretch>
          </p:blipFill>
          <p:spPr>
            <a:xfrm rot="1723984">
              <a:off x="3010379" y="1166699"/>
              <a:ext cx="1164794" cy="358793"/>
            </a:xfrm>
            <a:prstGeom prst="rect">
              <a:avLst/>
            </a:prstGeom>
            <a:effectLst/>
          </p:spPr>
        </p:pic>
      </p:grpSp>
      <p:sp>
        <p:nvSpPr>
          <p:cNvPr id="416" name="All no"/>
          <p:cNvSpPr txBox="1"/>
          <p:nvPr/>
        </p:nvSpPr>
        <p:spPr>
          <a:xfrm>
            <a:off x="6929591" y="8292838"/>
            <a:ext cx="1225551"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All no</a:t>
            </a:r>
          </a:p>
        </p:txBody>
      </p:sp>
      <p:sp>
        <p:nvSpPr>
          <p:cNvPr id="417" name="Mostly no"/>
          <p:cNvSpPr txBox="1"/>
          <p:nvPr/>
        </p:nvSpPr>
        <p:spPr>
          <a:xfrm>
            <a:off x="13506706" y="8597766"/>
            <a:ext cx="206565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Mostly no</a:t>
            </a:r>
          </a:p>
        </p:txBody>
      </p:sp>
      <p:sp>
        <p:nvSpPr>
          <p:cNvPr id="2" name="Google Shape;403;p55">
            <a:extLst>
              <a:ext uri="{FF2B5EF4-FFF2-40B4-BE49-F238E27FC236}">
                <a16:creationId xmlns:a16="http://schemas.microsoft.com/office/drawing/2014/main" id="{BBA6C890-ABD2-DD59-EEC4-F6B6A4939C2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18</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A53111FE-AFDF-DBA4-5DD2-7D365B23399C}"/>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1" animBg="1" advAuto="0"/>
      <p:bldP spid="416" grpId="2" animBg="1" advAuto="0"/>
      <p:bldP spid="417"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A415BB-27CB-AA22-C717-9C8CE24BD32C}"/>
              </a:ext>
            </a:extLst>
          </p:cNvPr>
          <p:cNvSpPr/>
          <p:nvPr/>
        </p:nvSpPr>
        <p:spPr>
          <a:xfrm>
            <a:off x="13271084" y="4689229"/>
            <a:ext cx="3727938" cy="5697415"/>
          </a:xfrm>
          <a:prstGeom prst="rect">
            <a:avLst/>
          </a:prstGeom>
          <a:solidFill>
            <a:schemeClr val="accent4">
              <a:alpha val="2980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A16C4DB4-8C5E-2439-F698-9D5709C3F7F4}"/>
              </a:ext>
            </a:extLst>
          </p:cNvPr>
          <p:cNvSpPr/>
          <p:nvPr/>
        </p:nvSpPr>
        <p:spPr>
          <a:xfrm>
            <a:off x="7338647" y="4689230"/>
            <a:ext cx="3727938" cy="5697415"/>
          </a:xfrm>
          <a:prstGeom prst="rect">
            <a:avLst/>
          </a:prstGeom>
          <a:solidFill>
            <a:schemeClr val="accent4">
              <a:alpha val="2980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8" name="Gini impurity"/>
          <p:cNvSpPr txBox="1"/>
          <p:nvPr/>
        </p:nvSpPr>
        <p:spPr>
          <a:xfrm>
            <a:off x="10437513" y="1478585"/>
            <a:ext cx="3508974"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solidFill>
                  <a:srgbClr val="000000"/>
                </a:solidFill>
              </a:defRPr>
            </a:lvl1pPr>
          </a:lstStyle>
          <a:p>
            <a:r>
              <a:rPr sz="4400" dirty="0"/>
              <a:t>Gini impurity</a:t>
            </a:r>
          </a:p>
        </p:txBody>
      </p:sp>
      <p:sp>
        <p:nvSpPr>
          <p:cNvPr id="429" name="0.38"/>
          <p:cNvSpPr txBox="1"/>
          <p:nvPr/>
        </p:nvSpPr>
        <p:spPr>
          <a:xfrm>
            <a:off x="15764423" y="5905147"/>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0.38</a:t>
            </a:r>
          </a:p>
        </p:txBody>
      </p:sp>
      <p:sp>
        <p:nvSpPr>
          <p:cNvPr id="430" name="0.5"/>
          <p:cNvSpPr txBox="1"/>
          <p:nvPr/>
        </p:nvSpPr>
        <p:spPr>
          <a:xfrm>
            <a:off x="15873871" y="8710506"/>
            <a:ext cx="661544"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sp>
        <p:nvSpPr>
          <p:cNvPr id="431" name="as a group becomes more homogeneous, its Gini Impurity decreases."/>
          <p:cNvSpPr txBox="1"/>
          <p:nvPr/>
        </p:nvSpPr>
        <p:spPr>
          <a:xfrm>
            <a:off x="5100163" y="11218112"/>
            <a:ext cx="14183674"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58800" indent="-558800" algn="l">
              <a:lnSpc>
                <a:spcPct val="120000"/>
              </a:lnSpc>
              <a:buSzPct val="123000"/>
              <a:buChar char="■"/>
              <a:defRPr sz="3400" spc="-68">
                <a:solidFill>
                  <a:srgbClr val="000000"/>
                </a:solidFill>
              </a:defRPr>
            </a:pPr>
            <a:r>
              <a:t>as a group becomes more </a:t>
            </a:r>
            <a:r>
              <a:rPr b="1"/>
              <a:t>homogeneous</a:t>
            </a:r>
            <a:r>
              <a:t>, its </a:t>
            </a:r>
            <a:r>
              <a:rPr b="1"/>
              <a:t>Gini Impurity</a:t>
            </a:r>
            <a:r>
              <a:t> decreases.</a:t>
            </a:r>
          </a:p>
        </p:txBody>
      </p:sp>
      <p:sp>
        <p:nvSpPr>
          <p:cNvPr id="432" name="Purchased?"/>
          <p:cNvSpPr/>
          <p:nvPr/>
        </p:nvSpPr>
        <p:spPr>
          <a:xfrm>
            <a:off x="9356811" y="412702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433" name="No"/>
          <p:cNvSpPr/>
          <p:nvPr/>
        </p:nvSpPr>
        <p:spPr>
          <a:xfrm>
            <a:off x="9356811" y="591499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34" name="No"/>
          <p:cNvSpPr/>
          <p:nvPr/>
        </p:nvSpPr>
        <p:spPr>
          <a:xfrm>
            <a:off x="9356811" y="66877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35" name="Yes"/>
          <p:cNvSpPr/>
          <p:nvPr/>
        </p:nvSpPr>
        <p:spPr>
          <a:xfrm>
            <a:off x="9356812" y="8099423"/>
            <a:ext cx="923262" cy="42836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lang="en-US" dirty="0"/>
              <a:t>Yes</a:t>
            </a:r>
          </a:p>
        </p:txBody>
      </p:sp>
      <p:sp>
        <p:nvSpPr>
          <p:cNvPr id="436" name="Yes"/>
          <p:cNvSpPr/>
          <p:nvPr/>
        </p:nvSpPr>
        <p:spPr>
          <a:xfrm>
            <a:off x="9356811" y="949180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437" name="Purchased?"/>
          <p:cNvSpPr/>
          <p:nvPr/>
        </p:nvSpPr>
        <p:spPr>
          <a:xfrm>
            <a:off x="15027191" y="412702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b="1">
                <a:solidFill>
                  <a:srgbClr val="000000"/>
                </a:solidFill>
              </a:defRPr>
            </a:lvl1pPr>
          </a:lstStyle>
          <a:p>
            <a:r>
              <a:t>Purchased?</a:t>
            </a:r>
          </a:p>
        </p:txBody>
      </p:sp>
      <p:sp>
        <p:nvSpPr>
          <p:cNvPr id="438" name="No"/>
          <p:cNvSpPr/>
          <p:nvPr/>
        </p:nvSpPr>
        <p:spPr>
          <a:xfrm>
            <a:off x="9356811" y="881615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39" name="No"/>
          <p:cNvSpPr/>
          <p:nvPr/>
        </p:nvSpPr>
        <p:spPr>
          <a:xfrm>
            <a:off x="9356811" y="51422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0" name="No"/>
          <p:cNvSpPr/>
          <p:nvPr/>
        </p:nvSpPr>
        <p:spPr>
          <a:xfrm>
            <a:off x="14934642" y="59188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1" name="No"/>
          <p:cNvSpPr/>
          <p:nvPr/>
        </p:nvSpPr>
        <p:spPr>
          <a:xfrm>
            <a:off x="14934642" y="669163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42" name="Yes"/>
          <p:cNvSpPr/>
          <p:nvPr/>
        </p:nvSpPr>
        <p:spPr>
          <a:xfrm flipH="1">
            <a:off x="14587903" y="7464421"/>
            <a:ext cx="346738" cy="117286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500">
                <a:solidFill>
                  <a:schemeClr val="accent3">
                    <a:hueOff val="914338"/>
                    <a:satOff val="31515"/>
                    <a:lumOff val="-30790"/>
                  </a:schemeClr>
                </a:solidFill>
              </a:defRPr>
            </a:lvl1pPr>
          </a:lstStyle>
          <a:p>
            <a:r>
              <a:rPr dirty="0"/>
              <a:t>Yes</a:t>
            </a:r>
          </a:p>
        </p:txBody>
      </p:sp>
      <p:sp>
        <p:nvSpPr>
          <p:cNvPr id="443" name="Yes"/>
          <p:cNvSpPr/>
          <p:nvPr/>
        </p:nvSpPr>
        <p:spPr>
          <a:xfrm>
            <a:off x="14934642" y="949565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3">
                    <a:hueOff val="914338"/>
                    <a:satOff val="31515"/>
                    <a:lumOff val="-30790"/>
                  </a:schemeClr>
                </a:solidFill>
              </a:defRPr>
            </a:lvl1pPr>
          </a:lstStyle>
          <a:p>
            <a:r>
              <a:t>Yes</a:t>
            </a:r>
          </a:p>
        </p:txBody>
      </p:sp>
      <p:sp>
        <p:nvSpPr>
          <p:cNvPr id="444" name="No"/>
          <p:cNvSpPr/>
          <p:nvPr/>
        </p:nvSpPr>
        <p:spPr>
          <a:xfrm>
            <a:off x="14934642" y="882001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t>No</a:t>
            </a:r>
          </a:p>
        </p:txBody>
      </p:sp>
      <p:sp>
        <p:nvSpPr>
          <p:cNvPr id="445" name="No"/>
          <p:cNvSpPr/>
          <p:nvPr/>
        </p:nvSpPr>
        <p:spPr>
          <a:xfrm>
            <a:off x="14934642" y="514607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solidFill>
                  <a:schemeClr val="accent5">
                    <a:lumOff val="-29866"/>
                  </a:schemeClr>
                </a:solidFill>
              </a:defRPr>
            </a:lvl1pPr>
          </a:lstStyle>
          <a:p>
            <a:r>
              <a:rPr dirty="0"/>
              <a:t>No</a:t>
            </a:r>
          </a:p>
        </p:txBody>
      </p:sp>
      <p:sp>
        <p:nvSpPr>
          <p:cNvPr id="447" name="0"/>
          <p:cNvSpPr txBox="1"/>
          <p:nvPr/>
        </p:nvSpPr>
        <p:spPr>
          <a:xfrm>
            <a:off x="7795409" y="5659413"/>
            <a:ext cx="333198"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dirty="0"/>
              <a:t>0</a:t>
            </a:r>
          </a:p>
        </p:txBody>
      </p:sp>
      <p:sp>
        <p:nvSpPr>
          <p:cNvPr id="448" name="0.44"/>
          <p:cNvSpPr txBox="1"/>
          <p:nvPr/>
        </p:nvSpPr>
        <p:spPr>
          <a:xfrm>
            <a:off x="7521787" y="8561630"/>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dirty="0"/>
              <a:t>0.44</a:t>
            </a:r>
          </a:p>
        </p:txBody>
      </p:sp>
      <p:sp>
        <p:nvSpPr>
          <p:cNvPr id="2" name="Google Shape;403;p55">
            <a:extLst>
              <a:ext uri="{FF2B5EF4-FFF2-40B4-BE49-F238E27FC236}">
                <a16:creationId xmlns:a16="http://schemas.microsoft.com/office/drawing/2014/main" id="{42EF5801-5B38-3ACE-CD26-EA9162AACF8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19</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EC6DE6F2-F90A-6CEB-C98A-6A3C3E25E851}"/>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
        <p:nvSpPr>
          <p:cNvPr id="6" name="0.44">
            <a:extLst>
              <a:ext uri="{FF2B5EF4-FFF2-40B4-BE49-F238E27FC236}">
                <a16:creationId xmlns:a16="http://schemas.microsoft.com/office/drawing/2014/main" id="{4942546A-0C2E-6B0C-56D2-A94DCB937396}"/>
              </a:ext>
            </a:extLst>
          </p:cNvPr>
          <p:cNvSpPr txBox="1"/>
          <p:nvPr/>
        </p:nvSpPr>
        <p:spPr>
          <a:xfrm>
            <a:off x="7521786" y="10552706"/>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dirty="0"/>
              <a:t>0.44</a:t>
            </a:r>
          </a:p>
        </p:txBody>
      </p:sp>
      <p:sp>
        <p:nvSpPr>
          <p:cNvPr id="7" name="0.44">
            <a:extLst>
              <a:ext uri="{FF2B5EF4-FFF2-40B4-BE49-F238E27FC236}">
                <a16:creationId xmlns:a16="http://schemas.microsoft.com/office/drawing/2014/main" id="{1A6485E8-7DA4-05DA-D8A6-FF55CC61C148}"/>
              </a:ext>
            </a:extLst>
          </p:cNvPr>
          <p:cNvSpPr txBox="1"/>
          <p:nvPr/>
        </p:nvSpPr>
        <p:spPr>
          <a:xfrm>
            <a:off x="15875672" y="10539031"/>
            <a:ext cx="876842" cy="579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rPr lang="en-US" dirty="0"/>
              <a:t>0.88</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9"/>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4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4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P spid="430" grpId="2" animBg="1" advAuto="0"/>
      <p:bldP spid="431" grpId="3" animBg="1" advAuto="0"/>
      <p:bldP spid="447"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p:cNvGrpSpPr/>
          <p:nvPr/>
        </p:nvGrpSpPr>
        <p:grpSpPr>
          <a:xfrm>
            <a:off x="15019580" y="5767522"/>
            <a:ext cx="4090370" cy="2934543"/>
            <a:chOff x="0" y="-137219"/>
            <a:chExt cx="4090368" cy="2934542"/>
          </a:xfrm>
        </p:grpSpPr>
        <p:sp>
          <p:nvSpPr>
            <p:cNvPr id="162" name="White = 0"/>
            <p:cNvSpPr txBox="1"/>
            <p:nvPr/>
          </p:nvSpPr>
          <p:spPr>
            <a:xfrm>
              <a:off x="9125" y="-137219"/>
              <a:ext cx="4081243" cy="1429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rPr dirty="0"/>
                <a:t>White</a:t>
              </a:r>
              <a:r>
                <a:rPr b="0" dirty="0">
                  <a:latin typeface="Helvetica Neue Medium"/>
                  <a:ea typeface="Helvetica Neue Medium"/>
                  <a:cs typeface="Helvetica Neue Medium"/>
                  <a:sym typeface="Helvetica Neue Medium"/>
                </a:rPr>
                <a:t> = </a:t>
              </a:r>
              <a:r>
                <a:rPr lang="en-US" b="0" dirty="0">
                  <a:latin typeface="Helvetica Neue Medium"/>
                  <a:ea typeface="Helvetica Neue Medium"/>
                  <a:cs typeface="Helvetica Neue Medium"/>
                  <a:sym typeface="Helvetica Neue Medium"/>
                </a:rPr>
                <a:t>1</a:t>
              </a:r>
              <a:endParaRPr b="0" dirty="0">
                <a:latin typeface="Helvetica Neue Medium"/>
                <a:ea typeface="Helvetica Neue Medium"/>
                <a:cs typeface="Helvetica Neue Medium"/>
                <a:sym typeface="Helvetica Neue Medium"/>
              </a:endParaRPr>
            </a:p>
          </p:txBody>
        </p:sp>
        <p:sp>
          <p:nvSpPr>
            <p:cNvPr id="163" name="Red = 1"/>
            <p:cNvSpPr txBox="1"/>
            <p:nvPr/>
          </p:nvSpPr>
          <p:spPr>
            <a:xfrm>
              <a:off x="0" y="1367574"/>
              <a:ext cx="3350274" cy="1429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rPr dirty="0"/>
                <a:t>Red</a:t>
              </a:r>
              <a:r>
                <a:rPr b="0" dirty="0">
                  <a:latin typeface="Helvetica Neue Medium"/>
                  <a:ea typeface="Helvetica Neue Medium"/>
                  <a:cs typeface="Helvetica Neue Medium"/>
                  <a:sym typeface="Helvetica Neue Medium"/>
                </a:rPr>
                <a:t> = </a:t>
              </a:r>
              <a:r>
                <a:rPr lang="en-US" b="0" dirty="0">
                  <a:latin typeface="Helvetica Neue Medium"/>
                  <a:ea typeface="Helvetica Neue Medium"/>
                  <a:cs typeface="Helvetica Neue Medium"/>
                  <a:sym typeface="Helvetica Neue Medium"/>
                </a:rPr>
                <a:t>0</a:t>
              </a:r>
              <a:endParaRPr b="0" dirty="0">
                <a:latin typeface="Helvetica Neue Medium"/>
                <a:ea typeface="Helvetica Neue Medium"/>
                <a:cs typeface="Helvetica Neue Medium"/>
                <a:sym typeface="Helvetica Neue Medium"/>
              </a:endParaRPr>
            </a:p>
          </p:txBody>
        </p:sp>
      </p:grpSp>
      <p:sp>
        <p:nvSpPr>
          <p:cNvPr id="165" name="categorical label outputs are named “classes”"/>
          <p:cNvSpPr txBox="1"/>
          <p:nvPr/>
        </p:nvSpPr>
        <p:spPr>
          <a:xfrm>
            <a:off x="7028330" y="12234252"/>
            <a:ext cx="10327339" cy="64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458215" indent="-458215" algn="l" defTabSz="1999437">
              <a:buSzPct val="123000"/>
              <a:buChar char="■"/>
              <a:defRPr sz="3607" b="1" spc="-72">
                <a:solidFill>
                  <a:srgbClr val="000000"/>
                </a:solidFill>
              </a:defRPr>
            </a:pPr>
            <a:r>
              <a:rPr b="0"/>
              <a:t>categorical label outputs</a:t>
            </a:r>
            <a:r>
              <a:rPr b="0">
                <a:latin typeface="Helvetica Neue Medium"/>
                <a:ea typeface="Helvetica Neue Medium"/>
                <a:cs typeface="Helvetica Neue Medium"/>
                <a:sym typeface="Helvetica Neue Medium"/>
              </a:rPr>
              <a:t> are named “</a:t>
            </a:r>
            <a:r>
              <a:t>classes</a:t>
            </a:r>
            <a:r>
              <a:rPr b="0">
                <a:latin typeface="Helvetica Neue Medium"/>
                <a:ea typeface="Helvetica Neue Medium"/>
                <a:cs typeface="Helvetica Neue Medium"/>
                <a:sym typeface="Helvetica Neue Medium"/>
              </a:rPr>
              <a:t>”</a:t>
            </a:r>
          </a:p>
        </p:txBody>
      </p:sp>
      <p:grpSp>
        <p:nvGrpSpPr>
          <p:cNvPr id="169" name="Group"/>
          <p:cNvGrpSpPr/>
          <p:nvPr/>
        </p:nvGrpSpPr>
        <p:grpSpPr>
          <a:xfrm>
            <a:off x="19357918" y="5479057"/>
            <a:ext cx="3456896" cy="1270001"/>
            <a:chOff x="-97827" y="354582"/>
            <a:chExt cx="3456895" cy="1270000"/>
          </a:xfrm>
        </p:grpSpPr>
        <p:sp>
          <p:nvSpPr>
            <p:cNvPr id="166" name="a class"/>
            <p:cNvSpPr/>
            <p:nvPr/>
          </p:nvSpPr>
          <p:spPr>
            <a:xfrm>
              <a:off x="2089068" y="3545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a class</a:t>
              </a:r>
            </a:p>
          </p:txBody>
        </p:sp>
        <p:pic>
          <p:nvPicPr>
            <p:cNvPr id="167" name="Line Line" descr="Line Line"/>
            <p:cNvPicPr>
              <a:picLocks/>
            </p:cNvPicPr>
            <p:nvPr/>
          </p:nvPicPr>
          <p:blipFill>
            <a:blip r:embed="rId3">
              <a:alphaModFix amt="20000"/>
            </a:blip>
            <a:stretch>
              <a:fillRect/>
            </a:stretch>
          </p:blipFill>
          <p:spPr>
            <a:xfrm rot="9377184">
              <a:off x="-83898" y="718998"/>
              <a:ext cx="1156107" cy="311994"/>
            </a:xfrm>
            <a:prstGeom prst="rect">
              <a:avLst/>
            </a:prstGeom>
            <a:effectLst/>
          </p:spPr>
        </p:pic>
      </p:grpSp>
      <p:sp>
        <p:nvSpPr>
          <p:cNvPr id="170" name="Fixed acidity…"/>
          <p:cNvSpPr txBox="1"/>
          <p:nvPr/>
        </p:nvSpPr>
        <p:spPr>
          <a:xfrm>
            <a:off x="3514108" y="2649354"/>
            <a:ext cx="4630572" cy="841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grpSp>
        <p:nvGrpSpPr>
          <p:cNvPr id="176" name="Group"/>
          <p:cNvGrpSpPr/>
          <p:nvPr/>
        </p:nvGrpSpPr>
        <p:grpSpPr>
          <a:xfrm>
            <a:off x="8943261" y="6599794"/>
            <a:ext cx="5277739" cy="1270001"/>
            <a:chOff x="-38100" y="0"/>
            <a:chExt cx="5277738" cy="1270000"/>
          </a:xfrm>
        </p:grpSpPr>
        <p:pic>
          <p:nvPicPr>
            <p:cNvPr id="171" name="Line Line" descr="Line Line"/>
            <p:cNvPicPr>
              <a:picLocks/>
            </p:cNvPicPr>
            <p:nvPr/>
          </p:nvPicPr>
          <p:blipFill>
            <a:blip r:embed="rId4">
              <a:alphaModFix amt="20000"/>
            </a:blip>
            <a:stretch>
              <a:fillRect/>
            </a:stretch>
          </p:blipFill>
          <p:spPr>
            <a:xfrm>
              <a:off x="-38100" y="479003"/>
              <a:ext cx="866803" cy="311994"/>
            </a:xfrm>
            <a:prstGeom prst="rect">
              <a:avLst/>
            </a:prstGeom>
            <a:effectLst/>
          </p:spPr>
        </p:pic>
        <p:pic>
          <p:nvPicPr>
            <p:cNvPr id="173" name="Line Line" descr="Line Line"/>
            <p:cNvPicPr>
              <a:picLocks/>
            </p:cNvPicPr>
            <p:nvPr/>
          </p:nvPicPr>
          <p:blipFill>
            <a:blip r:embed="rId4">
              <a:alphaModFix amt="20000"/>
            </a:blip>
            <a:stretch>
              <a:fillRect/>
            </a:stretch>
          </p:blipFill>
          <p:spPr>
            <a:xfrm>
              <a:off x="4372836" y="479003"/>
              <a:ext cx="866803" cy="311994"/>
            </a:xfrm>
            <a:prstGeom prst="rect">
              <a:avLst/>
            </a:prstGeom>
            <a:effectLst/>
          </p:spPr>
        </p:pic>
        <p:sp>
          <p:nvSpPr>
            <p:cNvPr id="175" name="Model"/>
            <p:cNvSpPr/>
            <p:nvPr/>
          </p:nvSpPr>
          <p:spPr>
            <a:xfrm>
              <a:off x="1260070" y="0"/>
              <a:ext cx="2640139" cy="1270000"/>
            </a:xfrm>
            <a:prstGeom prst="roundRect">
              <a:avLst>
                <a:gd name="adj" fmla="val 9388"/>
              </a:avLst>
            </a:prstGeom>
            <a:solidFill>
              <a:srgbClr val="D5D5D5"/>
            </a:solidFill>
            <a:ln w="76200" cap="flat">
              <a:solidFill>
                <a:srgbClr val="5E5E5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000">
                  <a:solidFill>
                    <a:srgbClr val="000000"/>
                  </a:solidFill>
                  <a:latin typeface="Helvetica Neue Medium"/>
                  <a:ea typeface="Helvetica Neue Medium"/>
                  <a:cs typeface="Helvetica Neue Medium"/>
                  <a:sym typeface="Helvetica Neue Medium"/>
                </a:defRPr>
              </a:lvl1pPr>
            </a:lstStyle>
            <a:p>
              <a:r>
                <a:t>Model</a:t>
              </a:r>
            </a:p>
          </p:txBody>
        </p:sp>
      </p:grpSp>
      <p:sp>
        <p:nvSpPr>
          <p:cNvPr id="177" name="Classification!"/>
          <p:cNvSpPr txBox="1">
            <a:spLocks noGrp="1"/>
          </p:cNvSpPr>
          <p:nvPr>
            <p:ph type="ctrTitle"/>
          </p:nvPr>
        </p:nvSpPr>
        <p:spPr>
          <a:xfrm>
            <a:off x="452494" y="268805"/>
            <a:ext cx="4921102" cy="919132"/>
          </a:xfrm>
          <a:prstGeom prst="rect">
            <a:avLst/>
          </a:prstGeom>
        </p:spPr>
        <p:txBody>
          <a:bodyPr anchor="ctr">
            <a:normAutofit/>
          </a:bodyPr>
          <a:lstStyle/>
          <a:p>
            <a:pPr defTabSz="1097252">
              <a:defRPr sz="5219" i="1" spc="-104">
                <a:solidFill>
                  <a:schemeClr val="accent2">
                    <a:hueOff val="192982"/>
                    <a:satOff val="17755"/>
                    <a:lumOff val="-28483"/>
                  </a:schemeClr>
                </a:solidFill>
              </a:defRPr>
            </a:pPr>
            <a:r>
              <a:rPr lang="en-US" i="0" dirty="0"/>
              <a:t>Classification!</a:t>
            </a:r>
            <a:endParaRPr i="0" dirty="0"/>
          </a:p>
        </p:txBody>
      </p:sp>
      <p:sp>
        <p:nvSpPr>
          <p:cNvPr id="179" name="quick review"/>
          <p:cNvSpPr txBox="1"/>
          <p:nvPr/>
        </p:nvSpPr>
        <p:spPr>
          <a:xfrm>
            <a:off x="20223698" y="268805"/>
            <a:ext cx="3603026" cy="919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defTabSz="999718">
              <a:lnSpc>
                <a:spcPct val="80000"/>
              </a:lnSpc>
              <a:defRPr sz="4756" b="1" spc="-95">
                <a:solidFill>
                  <a:schemeClr val="accent4">
                    <a:hueOff val="-1247790"/>
                    <a:lumOff val="-12326"/>
                  </a:schemeClr>
                </a:solidFill>
              </a:defRPr>
            </a:lvl1pPr>
          </a:lstStyle>
          <a:p>
            <a:r>
              <a:t>quick review</a:t>
            </a:r>
          </a:p>
        </p:txBody>
      </p:sp>
      <p:sp>
        <p:nvSpPr>
          <p:cNvPr id="180" name="wine dataset"/>
          <p:cNvSpPr txBox="1"/>
          <p:nvPr/>
        </p:nvSpPr>
        <p:spPr>
          <a:xfrm>
            <a:off x="20223698" y="1074718"/>
            <a:ext cx="3603026" cy="64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lnSpc>
                <a:spcPct val="80000"/>
              </a:lnSpc>
              <a:defRPr sz="3300" b="1" spc="-66">
                <a:solidFill>
                  <a:schemeClr val="accent4">
                    <a:hueOff val="-1247790"/>
                    <a:lumOff val="-12326"/>
                  </a:schemeClr>
                </a:solidFill>
              </a:defRPr>
            </a:lvl1pPr>
          </a:lstStyle>
          <a:p>
            <a:r>
              <a:t>wine dataset</a:t>
            </a:r>
          </a:p>
        </p:txBody>
      </p:sp>
      <p:sp>
        <p:nvSpPr>
          <p:cNvPr id="6" name="Google Shape;403;p55">
            <a:extLst>
              <a:ext uri="{FF2B5EF4-FFF2-40B4-BE49-F238E27FC236}">
                <a16:creationId xmlns:a16="http://schemas.microsoft.com/office/drawing/2014/main" id="{BA370507-D62D-C324-9E90-CA0080EB03D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3" animBg="1" advAuto="0"/>
      <p:bldP spid="165" grpId="5" animBg="1" advAuto="0"/>
      <p:bldP spid="169" grpId="4" animBg="1" advAuto="0"/>
      <p:bldP spid="170" grpId="1" animBg="1" advAuto="0"/>
      <p:bldP spid="176"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Gini impurity"/>
          <p:cNvSpPr txBox="1"/>
          <p:nvPr/>
        </p:nvSpPr>
        <p:spPr>
          <a:xfrm>
            <a:off x="20545763" y="375969"/>
            <a:ext cx="2872132"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solidFill>
                  <a:srgbClr val="000000"/>
                </a:solidFill>
              </a:defRPr>
            </a:lvl1pPr>
          </a:lstStyle>
          <a:p>
            <a:r>
              <a:t>Gini impurity</a:t>
            </a:r>
          </a:p>
        </p:txBody>
      </p:sp>
      <mc:AlternateContent xmlns:mc="http://schemas.openxmlformats.org/markup-compatibility/2006" xmlns:a14="http://schemas.microsoft.com/office/drawing/2010/main">
        <mc:Choice Requires="a14">
          <p:sp>
            <p:nvSpPr>
              <p:cNvPr id="482" name="Equation"/>
              <p:cNvSpPr txBox="1"/>
              <p:nvPr/>
            </p:nvSpPr>
            <p:spPr>
              <a:xfrm>
                <a:off x="6011507" y="5251747"/>
                <a:ext cx="10689374" cy="32125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8900" i="1">
                          <a:solidFill>
                            <a:srgbClr val="000000"/>
                          </a:solidFill>
                          <a:latin typeface="Cambria Math" panose="02040503050406030204" pitchFamily="18" charset="0"/>
                        </a:rPr>
                        <m:t>𝐺</m:t>
                      </m:r>
                      <m:r>
                        <a:rPr sz="8900" i="1">
                          <a:solidFill>
                            <a:srgbClr val="000000"/>
                          </a:solidFill>
                          <a:latin typeface="Cambria Math" panose="02040503050406030204" pitchFamily="18" charset="0"/>
                        </a:rPr>
                        <m:t>=</m:t>
                      </m:r>
                      <m:limUpp>
                        <m:limUppPr>
                          <m:ctrlPr>
                            <a:rPr sz="8900" i="1">
                              <a:solidFill>
                                <a:srgbClr val="000000"/>
                              </a:solidFill>
                              <a:latin typeface="Cambria Math" panose="02040503050406030204" pitchFamily="18" charset="0"/>
                            </a:rPr>
                          </m:ctrlPr>
                        </m:limUppPr>
                        <m:e>
                          <m:limLow>
                            <m:limLowPr>
                              <m:ctrlPr>
                                <a:rPr sz="8900" i="1">
                                  <a:solidFill>
                                    <a:srgbClr val="000000"/>
                                  </a:solidFill>
                                  <a:latin typeface="Cambria Math" panose="02040503050406030204" pitchFamily="18" charset="0"/>
                                </a:rPr>
                              </m:ctrlPr>
                            </m:limLowPr>
                            <m:e>
                              <m:r>
                                <a:rPr sz="8900" i="1">
                                  <a:solidFill>
                                    <a:srgbClr val="000000"/>
                                  </a:solidFill>
                                  <a:latin typeface="Cambria Math" panose="02040503050406030204" pitchFamily="18" charset="0"/>
                                </a:rPr>
                                <m:t>∑</m:t>
                              </m:r>
                            </m:e>
                            <m:lim>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=1</m:t>
                              </m:r>
                            </m:lim>
                          </m:limLow>
                        </m:e>
                        <m:lim>
                          <m:r>
                            <a:rPr sz="8900" i="1">
                              <a:solidFill>
                                <a:srgbClr val="000000"/>
                              </a:solidFill>
                              <a:latin typeface="Cambria Math" panose="02040503050406030204" pitchFamily="18" charset="0"/>
                            </a:rPr>
                            <m:t>𝐶</m:t>
                          </m:r>
                        </m:lim>
                      </m:limUpp>
                      <m:r>
                        <a:rPr sz="8900" i="1">
                          <a:solidFill>
                            <a:srgbClr val="000000"/>
                          </a:solidFill>
                          <a:latin typeface="Cambria Math" panose="02040503050406030204" pitchFamily="18" charset="0"/>
                        </a:rPr>
                        <m:t>𝑃</m:t>
                      </m:r>
                      <m:r>
                        <a:rPr sz="8900" i="1">
                          <a:solidFill>
                            <a:srgbClr val="000000"/>
                          </a:solidFill>
                          <a:latin typeface="Cambria Math" panose="02040503050406030204" pitchFamily="18" charset="0"/>
                        </a:rPr>
                        <m:t>(</m:t>
                      </m:r>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)⋅(1−</m:t>
                      </m:r>
                      <m:r>
                        <a:rPr sz="8900" i="1">
                          <a:solidFill>
                            <a:srgbClr val="000000"/>
                          </a:solidFill>
                          <a:latin typeface="Cambria Math" panose="02040503050406030204" pitchFamily="18" charset="0"/>
                        </a:rPr>
                        <m:t>𝑃</m:t>
                      </m:r>
                      <m:r>
                        <a:rPr sz="8900" i="1">
                          <a:solidFill>
                            <a:srgbClr val="000000"/>
                          </a:solidFill>
                          <a:latin typeface="Cambria Math" panose="02040503050406030204" pitchFamily="18" charset="0"/>
                        </a:rPr>
                        <m:t>(</m:t>
                      </m:r>
                      <m:r>
                        <a:rPr sz="8900" i="1">
                          <a:solidFill>
                            <a:srgbClr val="000000"/>
                          </a:solidFill>
                          <a:latin typeface="Cambria Math" panose="02040503050406030204" pitchFamily="18" charset="0"/>
                        </a:rPr>
                        <m:t>𝑖</m:t>
                      </m:r>
                      <m:r>
                        <a:rPr sz="8900" i="1">
                          <a:solidFill>
                            <a:srgbClr val="000000"/>
                          </a:solidFill>
                          <a:latin typeface="Cambria Math" panose="02040503050406030204" pitchFamily="18" charset="0"/>
                        </a:rPr>
                        <m:t>))</m:t>
                      </m:r>
                    </m:oMath>
                  </m:oMathPara>
                </a14:m>
                <a:endParaRPr sz="8900"/>
              </a:p>
            </p:txBody>
          </p:sp>
        </mc:Choice>
        <mc:Fallback xmlns="">
          <p:sp>
            <p:nvSpPr>
              <p:cNvPr id="482" name="Equation"/>
              <p:cNvSpPr txBox="1">
                <a:spLocks noRot="1" noChangeAspect="1" noMove="1" noResize="1" noEditPoints="1" noAdjustHandles="1" noChangeArrowheads="1" noChangeShapeType="1" noTextEdit="1"/>
              </p:cNvSpPr>
              <p:nvPr/>
            </p:nvSpPr>
            <p:spPr>
              <a:xfrm>
                <a:off x="6011507" y="5251747"/>
                <a:ext cx="10689374" cy="3212506"/>
              </a:xfrm>
              <a:prstGeom prst="rect">
                <a:avLst/>
              </a:prstGeom>
              <a:blipFill>
                <a:blip r:embed="rId3"/>
                <a:stretch>
                  <a:fillRect l="-3677" r="-12337"/>
                </a:stretch>
              </a:blipFill>
              <a:ln w="12700">
                <a:miter lim="400000"/>
              </a:ln>
            </p:spPr>
            <p:txBody>
              <a:bodyPr/>
              <a:lstStyle/>
              <a:p>
                <a:r>
                  <a:rPr lang="en-US">
                    <a:noFill/>
                  </a:rPr>
                  <a:t> </a:t>
                </a:r>
              </a:p>
            </p:txBody>
          </p:sp>
        </mc:Fallback>
      </mc:AlternateContent>
      <p:grpSp>
        <p:nvGrpSpPr>
          <p:cNvPr id="486" name="Group"/>
          <p:cNvGrpSpPr/>
          <p:nvPr/>
        </p:nvGrpSpPr>
        <p:grpSpPr>
          <a:xfrm>
            <a:off x="8587182" y="3803023"/>
            <a:ext cx="4849819" cy="2131271"/>
            <a:chOff x="0" y="-7613"/>
            <a:chExt cx="4849818" cy="2131269"/>
          </a:xfrm>
        </p:grpSpPr>
        <p:sp>
          <p:nvSpPr>
            <p:cNvPr id="483" name="Portion of that one class in group"/>
            <p:cNvSpPr txBox="1"/>
            <p:nvPr/>
          </p:nvSpPr>
          <p:spPr>
            <a:xfrm>
              <a:off x="0" y="-7613"/>
              <a:ext cx="4849818" cy="9951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lang="en-US" dirty="0"/>
                <a:t>Fraction</a:t>
              </a:r>
              <a:r>
                <a:rPr dirty="0"/>
                <a:t> of that one class in group</a:t>
              </a:r>
            </a:p>
          </p:txBody>
        </p:sp>
        <p:pic>
          <p:nvPicPr>
            <p:cNvPr id="484" name="Line Line" descr="Line Line"/>
            <p:cNvPicPr>
              <a:picLocks/>
            </p:cNvPicPr>
            <p:nvPr/>
          </p:nvPicPr>
          <p:blipFill>
            <a:blip r:embed="rId4"/>
            <a:stretch>
              <a:fillRect/>
            </a:stretch>
          </p:blipFill>
          <p:spPr>
            <a:xfrm rot="4518913">
              <a:off x="1983887" y="1519990"/>
              <a:ext cx="848538" cy="358793"/>
            </a:xfrm>
            <a:prstGeom prst="rect">
              <a:avLst/>
            </a:prstGeom>
            <a:effectLst/>
          </p:spPr>
        </p:pic>
      </p:grpSp>
      <p:grpSp>
        <p:nvGrpSpPr>
          <p:cNvPr id="490" name="Group"/>
          <p:cNvGrpSpPr/>
          <p:nvPr/>
        </p:nvGrpSpPr>
        <p:grpSpPr>
          <a:xfrm>
            <a:off x="6288239" y="8773929"/>
            <a:ext cx="5258719" cy="2333364"/>
            <a:chOff x="928587" y="-2119504"/>
            <a:chExt cx="5258717" cy="2333363"/>
          </a:xfrm>
        </p:grpSpPr>
        <p:sp>
          <p:nvSpPr>
            <p:cNvPr id="487" name="Add them up for all groups"/>
            <p:cNvSpPr txBox="1"/>
            <p:nvPr/>
          </p:nvSpPr>
          <p:spPr>
            <a:xfrm>
              <a:off x="928587" y="-781285"/>
              <a:ext cx="5258717" cy="9951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Add them up for all </a:t>
              </a:r>
              <a:r>
                <a:rPr lang="en-US" dirty="0"/>
                <a:t>classes</a:t>
              </a:r>
            </a:p>
            <a:p>
              <a:r>
                <a:rPr lang="en-US" dirty="0"/>
                <a:t>(in one side of the split)</a:t>
              </a:r>
              <a:endParaRPr dirty="0"/>
            </a:p>
          </p:txBody>
        </p:sp>
        <p:pic>
          <p:nvPicPr>
            <p:cNvPr id="488" name="Line Line" descr="Line Line"/>
            <p:cNvPicPr>
              <a:picLocks/>
            </p:cNvPicPr>
            <p:nvPr/>
          </p:nvPicPr>
          <p:blipFill>
            <a:blip r:embed="rId5"/>
            <a:stretch>
              <a:fillRect/>
            </a:stretch>
          </p:blipFill>
          <p:spPr>
            <a:xfrm rot="16200000">
              <a:off x="2659402" y="-1604806"/>
              <a:ext cx="1388190" cy="358793"/>
            </a:xfrm>
            <a:prstGeom prst="rect">
              <a:avLst/>
            </a:prstGeom>
            <a:effectLst/>
          </p:spPr>
        </p:pic>
      </p:grpSp>
      <p:grpSp>
        <p:nvGrpSpPr>
          <p:cNvPr id="494" name="Group"/>
          <p:cNvGrpSpPr/>
          <p:nvPr/>
        </p:nvGrpSpPr>
        <p:grpSpPr>
          <a:xfrm>
            <a:off x="13522673" y="3803023"/>
            <a:ext cx="4849820" cy="2149828"/>
            <a:chOff x="0" y="-7613"/>
            <a:chExt cx="4849818" cy="2149826"/>
          </a:xfrm>
        </p:grpSpPr>
        <p:sp>
          <p:nvSpPr>
            <p:cNvPr id="491" name="Portion of not that one class in the group"/>
            <p:cNvSpPr txBox="1"/>
            <p:nvPr/>
          </p:nvSpPr>
          <p:spPr>
            <a:xfrm>
              <a:off x="0" y="-7613"/>
              <a:ext cx="4849818" cy="9951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lang="en-US" dirty="0"/>
                <a:t>Fraction</a:t>
              </a:r>
              <a:r>
                <a:rPr dirty="0"/>
                <a:t> of not that one class in the group</a:t>
              </a:r>
            </a:p>
          </p:txBody>
        </p:sp>
        <p:pic>
          <p:nvPicPr>
            <p:cNvPr id="492" name="Line Line" descr="Line Line"/>
            <p:cNvPicPr>
              <a:picLocks/>
            </p:cNvPicPr>
            <p:nvPr/>
          </p:nvPicPr>
          <p:blipFill>
            <a:blip r:embed="rId6"/>
            <a:stretch>
              <a:fillRect/>
            </a:stretch>
          </p:blipFill>
          <p:spPr>
            <a:xfrm rot="6772178">
              <a:off x="1713719" y="1519608"/>
              <a:ext cx="886416" cy="358793"/>
            </a:xfrm>
            <a:prstGeom prst="rect">
              <a:avLst/>
            </a:prstGeom>
            <a:effectLst/>
          </p:spPr>
        </p:pic>
      </p:grpSp>
      <p:sp>
        <p:nvSpPr>
          <p:cNvPr id="495" name="Gini impurity measures the homogeneity in a group"/>
          <p:cNvSpPr txBox="1"/>
          <p:nvPr/>
        </p:nvSpPr>
        <p:spPr>
          <a:xfrm>
            <a:off x="7008150" y="12328809"/>
            <a:ext cx="10367701"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58800" indent="-558800" algn="l">
              <a:lnSpc>
                <a:spcPct val="120000"/>
              </a:lnSpc>
              <a:buSzPct val="123000"/>
              <a:buChar char="■"/>
              <a:defRPr sz="3400" b="1" spc="-68">
                <a:solidFill>
                  <a:srgbClr val="000000"/>
                </a:solidFill>
              </a:defRPr>
            </a:pPr>
            <a:r>
              <a:t>Gini impurity</a:t>
            </a:r>
            <a:r>
              <a:rPr b="0"/>
              <a:t> measures the homogeneity in a group</a:t>
            </a:r>
          </a:p>
        </p:txBody>
      </p:sp>
      <p:sp>
        <p:nvSpPr>
          <p:cNvPr id="2" name="Google Shape;403;p55">
            <a:extLst>
              <a:ext uri="{FF2B5EF4-FFF2-40B4-BE49-F238E27FC236}">
                <a16:creationId xmlns:a16="http://schemas.microsoft.com/office/drawing/2014/main" id="{7520B8BD-B6F8-2573-BAC3-9694EA63BB2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20</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CAD459FD-67D5-719D-16DC-42EEF69F75F5}"/>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90" grpId="3" animBg="1" advAuto="0"/>
      <p:bldP spid="494" grpId="2" animBg="1" advAuto="0"/>
      <p:bldP spid="495"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0"/>
          <p:cNvSpPr txBox="1"/>
          <p:nvPr/>
        </p:nvSpPr>
        <p:spPr>
          <a:xfrm>
            <a:off x="13325825" y="5060209"/>
            <a:ext cx="333199"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02" name="0.5"/>
          <p:cNvSpPr txBox="1"/>
          <p:nvPr/>
        </p:nvSpPr>
        <p:spPr>
          <a:xfrm>
            <a:off x="13161652" y="7862975"/>
            <a:ext cx="661544"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grpSp>
        <p:nvGrpSpPr>
          <p:cNvPr id="505" name="Group"/>
          <p:cNvGrpSpPr/>
          <p:nvPr/>
        </p:nvGrpSpPr>
        <p:grpSpPr>
          <a:xfrm>
            <a:off x="12997481" y="10390357"/>
            <a:ext cx="989889" cy="572781"/>
            <a:chOff x="0" y="0"/>
            <a:chExt cx="989888" cy="572779"/>
          </a:xfrm>
        </p:grpSpPr>
        <p:sp>
          <p:nvSpPr>
            <p:cNvPr id="503" name="0.5"/>
            <p:cNvSpPr txBox="1"/>
            <p:nvPr/>
          </p:nvSpPr>
          <p:spPr>
            <a:xfrm>
              <a:off x="164171" y="0"/>
              <a:ext cx="661544" cy="572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0.5</a:t>
              </a:r>
            </a:p>
          </p:txBody>
        </p:sp>
        <p:sp>
          <p:nvSpPr>
            <p:cNvPr id="504"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506" name="No"/>
          <p:cNvSpPr txBox="1"/>
          <p:nvPr/>
        </p:nvSpPr>
        <p:spPr>
          <a:xfrm>
            <a:off x="11846813" y="539389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07" name="No"/>
          <p:cNvSpPr txBox="1"/>
          <p:nvPr/>
        </p:nvSpPr>
        <p:spPr>
          <a:xfrm>
            <a:off x="11846813" y="6674682"/>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08" name="Yes"/>
          <p:cNvSpPr txBox="1"/>
          <p:nvPr/>
        </p:nvSpPr>
        <p:spPr>
          <a:xfrm>
            <a:off x="11785028" y="899303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09" name="Yes"/>
          <p:cNvSpPr txBox="1"/>
          <p:nvPr/>
        </p:nvSpPr>
        <p:spPr>
          <a:xfrm>
            <a:off x="11785028" y="7447464"/>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10" name="No"/>
          <p:cNvSpPr txBox="1"/>
          <p:nvPr/>
        </p:nvSpPr>
        <p:spPr>
          <a:xfrm>
            <a:off x="11846813" y="462111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1" name="No"/>
          <p:cNvSpPr txBox="1"/>
          <p:nvPr/>
        </p:nvSpPr>
        <p:spPr>
          <a:xfrm>
            <a:off x="11846813" y="822024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2" name="Purchased?"/>
          <p:cNvSpPr txBox="1"/>
          <p:nvPr/>
        </p:nvSpPr>
        <p:spPr>
          <a:xfrm>
            <a:off x="10915015" y="3848412"/>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2" name="Google Shape;403;p55">
            <a:extLst>
              <a:ext uri="{FF2B5EF4-FFF2-40B4-BE49-F238E27FC236}">
                <a16:creationId xmlns:a16="http://schemas.microsoft.com/office/drawing/2014/main" id="{3642E9AE-5FBC-69B1-0E12-187B339B68C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21</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DE15132-80F5-1554-30F8-D7D9923BFDB3}"/>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P spid="502" grpId="2" animBg="1" advAuto="0"/>
      <p:bldP spid="505"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8" name="No"/>
          <p:cNvSpPr txBox="1"/>
          <p:nvPr/>
        </p:nvSpPr>
        <p:spPr>
          <a:xfrm>
            <a:off x="11846813" y="539389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19" name="No"/>
          <p:cNvSpPr txBox="1"/>
          <p:nvPr/>
        </p:nvSpPr>
        <p:spPr>
          <a:xfrm>
            <a:off x="11846813" y="6166682"/>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0" name="Yes"/>
          <p:cNvSpPr txBox="1"/>
          <p:nvPr/>
        </p:nvSpPr>
        <p:spPr>
          <a:xfrm>
            <a:off x="11785028" y="899303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21" name="Yes"/>
          <p:cNvSpPr txBox="1"/>
          <p:nvPr/>
        </p:nvSpPr>
        <p:spPr>
          <a:xfrm>
            <a:off x="11785028" y="6939464"/>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22" name="No"/>
          <p:cNvSpPr txBox="1"/>
          <p:nvPr/>
        </p:nvSpPr>
        <p:spPr>
          <a:xfrm>
            <a:off x="11846813" y="462111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3" name="No"/>
          <p:cNvSpPr txBox="1"/>
          <p:nvPr/>
        </p:nvSpPr>
        <p:spPr>
          <a:xfrm>
            <a:off x="11846813" y="822024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24" name="Purchased?"/>
          <p:cNvSpPr txBox="1"/>
          <p:nvPr/>
        </p:nvSpPr>
        <p:spPr>
          <a:xfrm>
            <a:off x="10915015" y="3848412"/>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25" name="0.38"/>
          <p:cNvSpPr txBox="1"/>
          <p:nvPr/>
        </p:nvSpPr>
        <p:spPr>
          <a:xfrm>
            <a:off x="13052204" y="5822209"/>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0.38</a:t>
            </a:r>
          </a:p>
        </p:txBody>
      </p:sp>
      <p:sp>
        <p:nvSpPr>
          <p:cNvPr id="526" name="0.5"/>
          <p:cNvSpPr txBox="1"/>
          <p:nvPr/>
        </p:nvSpPr>
        <p:spPr>
          <a:xfrm>
            <a:off x="13161652" y="8624975"/>
            <a:ext cx="661544"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0.5</a:t>
            </a:r>
          </a:p>
        </p:txBody>
      </p:sp>
      <p:grpSp>
        <p:nvGrpSpPr>
          <p:cNvPr id="529" name="Group"/>
          <p:cNvGrpSpPr/>
          <p:nvPr/>
        </p:nvGrpSpPr>
        <p:grpSpPr>
          <a:xfrm>
            <a:off x="12997481" y="10390357"/>
            <a:ext cx="989889" cy="572781"/>
            <a:chOff x="0" y="0"/>
            <a:chExt cx="989888" cy="572779"/>
          </a:xfrm>
        </p:grpSpPr>
        <p:sp>
          <p:nvSpPr>
            <p:cNvPr id="527" name="0.88"/>
            <p:cNvSpPr txBox="1"/>
            <p:nvPr/>
          </p:nvSpPr>
          <p:spPr>
            <a:xfrm>
              <a:off x="54723" y="0"/>
              <a:ext cx="880441" cy="572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0.88</a:t>
              </a:r>
            </a:p>
          </p:txBody>
        </p:sp>
        <p:sp>
          <p:nvSpPr>
            <p:cNvPr id="528"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2" name="Google Shape;403;p55">
            <a:extLst>
              <a:ext uri="{FF2B5EF4-FFF2-40B4-BE49-F238E27FC236}">
                <a16:creationId xmlns:a16="http://schemas.microsoft.com/office/drawing/2014/main" id="{6E23696F-B25C-A844-D22D-6B307640F44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22</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E3F073B-5E73-79ED-781F-6C44E21A0BD2}"/>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3" name="No"/>
          <p:cNvSpPr txBox="1"/>
          <p:nvPr/>
        </p:nvSpPr>
        <p:spPr>
          <a:xfrm>
            <a:off x="11846813" y="539389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4" name="No"/>
          <p:cNvSpPr txBox="1"/>
          <p:nvPr/>
        </p:nvSpPr>
        <p:spPr>
          <a:xfrm>
            <a:off x="11846813" y="6166682"/>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5" name="Yes"/>
          <p:cNvSpPr txBox="1"/>
          <p:nvPr/>
        </p:nvSpPr>
        <p:spPr>
          <a:xfrm>
            <a:off x="11785028" y="899303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36" name="Yes"/>
          <p:cNvSpPr txBox="1"/>
          <p:nvPr/>
        </p:nvSpPr>
        <p:spPr>
          <a:xfrm>
            <a:off x="11785028" y="7447464"/>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37" name="No"/>
          <p:cNvSpPr txBox="1"/>
          <p:nvPr/>
        </p:nvSpPr>
        <p:spPr>
          <a:xfrm>
            <a:off x="11846813" y="462111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8" name="No"/>
          <p:cNvSpPr txBox="1"/>
          <p:nvPr/>
        </p:nvSpPr>
        <p:spPr>
          <a:xfrm>
            <a:off x="11846813" y="822024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39" name="Purchased?"/>
          <p:cNvSpPr txBox="1"/>
          <p:nvPr/>
        </p:nvSpPr>
        <p:spPr>
          <a:xfrm>
            <a:off x="10915015" y="3848412"/>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40" name="0"/>
          <p:cNvSpPr txBox="1"/>
          <p:nvPr/>
        </p:nvSpPr>
        <p:spPr>
          <a:xfrm>
            <a:off x="13325825" y="5441209"/>
            <a:ext cx="333199"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41" name="0.44"/>
          <p:cNvSpPr txBox="1"/>
          <p:nvPr/>
        </p:nvSpPr>
        <p:spPr>
          <a:xfrm>
            <a:off x="13052204" y="8243975"/>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grpSp>
        <p:nvGrpSpPr>
          <p:cNvPr id="544" name="Group"/>
          <p:cNvGrpSpPr/>
          <p:nvPr/>
        </p:nvGrpSpPr>
        <p:grpSpPr>
          <a:xfrm>
            <a:off x="12997481" y="10390357"/>
            <a:ext cx="989889" cy="572781"/>
            <a:chOff x="0" y="0"/>
            <a:chExt cx="989888" cy="572779"/>
          </a:xfrm>
        </p:grpSpPr>
        <p:sp>
          <p:nvSpPr>
            <p:cNvPr id="542" name="0.44"/>
            <p:cNvSpPr txBox="1"/>
            <p:nvPr/>
          </p:nvSpPr>
          <p:spPr>
            <a:xfrm>
              <a:off x="54723" y="0"/>
              <a:ext cx="880441" cy="572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0.44</a:t>
              </a:r>
            </a:p>
          </p:txBody>
        </p:sp>
        <p:sp>
          <p:nvSpPr>
            <p:cNvPr id="543"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grpSp>
        <p:nvGrpSpPr>
          <p:cNvPr id="547" name="Group"/>
          <p:cNvGrpSpPr/>
          <p:nvPr/>
        </p:nvGrpSpPr>
        <p:grpSpPr>
          <a:xfrm>
            <a:off x="3600549" y="3077115"/>
            <a:ext cx="4994040" cy="7561770"/>
            <a:chOff x="0" y="0"/>
            <a:chExt cx="4994039" cy="7561769"/>
          </a:xfrm>
        </p:grpSpPr>
        <p:pic>
          <p:nvPicPr>
            <p:cNvPr id="545" name="Image" descr="Image"/>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546" name="we gotta do better than this, right?"/>
            <p:cNvSpPr txBox="1"/>
            <p:nvPr/>
          </p:nvSpPr>
          <p:spPr>
            <a:xfrm>
              <a:off x="0" y="0"/>
              <a:ext cx="4994040" cy="1962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rPr dirty="0"/>
                <a:t>we </a:t>
              </a:r>
              <a:r>
                <a:rPr dirty="0" err="1"/>
                <a:t>gotta</a:t>
              </a:r>
              <a:r>
                <a:rPr dirty="0"/>
                <a:t> do better than this, right?</a:t>
              </a:r>
            </a:p>
          </p:txBody>
        </p:sp>
      </p:grpSp>
      <p:sp>
        <p:nvSpPr>
          <p:cNvPr id="2" name="Google Shape;403;p55">
            <a:extLst>
              <a:ext uri="{FF2B5EF4-FFF2-40B4-BE49-F238E27FC236}">
                <a16:creationId xmlns:a16="http://schemas.microsoft.com/office/drawing/2014/main" id="{FB445577-42E6-6127-FE53-760C243D3F0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23</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12F12E6-E94D-D80B-AAD4-1F28DDE1F9FD}"/>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3" name="No"/>
          <p:cNvSpPr txBox="1"/>
          <p:nvPr/>
        </p:nvSpPr>
        <p:spPr>
          <a:xfrm>
            <a:off x="11846813" y="5393899"/>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4" name="No"/>
          <p:cNvSpPr txBox="1"/>
          <p:nvPr/>
        </p:nvSpPr>
        <p:spPr>
          <a:xfrm>
            <a:off x="11846813" y="6166682"/>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5" name="Yes"/>
          <p:cNvSpPr txBox="1"/>
          <p:nvPr/>
        </p:nvSpPr>
        <p:spPr>
          <a:xfrm>
            <a:off x="11785028" y="8993030"/>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56" name="Yes"/>
          <p:cNvSpPr txBox="1"/>
          <p:nvPr/>
        </p:nvSpPr>
        <p:spPr>
          <a:xfrm>
            <a:off x="11785028" y="7447464"/>
            <a:ext cx="81394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3">
                    <a:hueOff val="914338"/>
                    <a:satOff val="31515"/>
                    <a:lumOff val="-30790"/>
                  </a:schemeClr>
                </a:solidFill>
              </a:defRPr>
            </a:lvl1pPr>
          </a:lstStyle>
          <a:p>
            <a:r>
              <a:t>Yes</a:t>
            </a:r>
          </a:p>
        </p:txBody>
      </p:sp>
      <p:sp>
        <p:nvSpPr>
          <p:cNvPr id="557" name="No"/>
          <p:cNvSpPr txBox="1"/>
          <p:nvPr/>
        </p:nvSpPr>
        <p:spPr>
          <a:xfrm>
            <a:off x="11846813" y="4621116"/>
            <a:ext cx="69037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8" name="No"/>
          <p:cNvSpPr txBox="1"/>
          <p:nvPr/>
        </p:nvSpPr>
        <p:spPr>
          <a:xfrm>
            <a:off x="11846813" y="8220247"/>
            <a:ext cx="690373"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chemeClr val="accent5">
                    <a:lumOff val="-29866"/>
                  </a:schemeClr>
                </a:solidFill>
              </a:defRPr>
            </a:lvl1pPr>
          </a:lstStyle>
          <a:p>
            <a:r>
              <a:t>No</a:t>
            </a:r>
          </a:p>
        </p:txBody>
      </p:sp>
      <p:sp>
        <p:nvSpPr>
          <p:cNvPr id="559" name="Purchased?"/>
          <p:cNvSpPr txBox="1"/>
          <p:nvPr/>
        </p:nvSpPr>
        <p:spPr>
          <a:xfrm>
            <a:off x="10915015" y="3848412"/>
            <a:ext cx="2553971"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Purchased?</a:t>
            </a:r>
          </a:p>
        </p:txBody>
      </p:sp>
      <p:sp>
        <p:nvSpPr>
          <p:cNvPr id="560" name="0"/>
          <p:cNvSpPr txBox="1"/>
          <p:nvPr/>
        </p:nvSpPr>
        <p:spPr>
          <a:xfrm>
            <a:off x="13325825" y="5441209"/>
            <a:ext cx="333199"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a:t>
            </a:r>
          </a:p>
        </p:txBody>
      </p:sp>
      <p:sp>
        <p:nvSpPr>
          <p:cNvPr id="561" name="0.44"/>
          <p:cNvSpPr txBox="1"/>
          <p:nvPr/>
        </p:nvSpPr>
        <p:spPr>
          <a:xfrm>
            <a:off x="13052204" y="8243975"/>
            <a:ext cx="880441" cy="572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b="1">
                <a:solidFill>
                  <a:schemeClr val="accent4">
                    <a:hueOff val="-1247790"/>
                    <a:lumOff val="-12326"/>
                  </a:schemeClr>
                </a:solidFill>
              </a:defRPr>
            </a:lvl1pPr>
          </a:lstStyle>
          <a:p>
            <a:r>
              <a:t>0.44</a:t>
            </a:r>
          </a:p>
        </p:txBody>
      </p:sp>
      <p:grpSp>
        <p:nvGrpSpPr>
          <p:cNvPr id="564" name="Group"/>
          <p:cNvGrpSpPr/>
          <p:nvPr/>
        </p:nvGrpSpPr>
        <p:grpSpPr>
          <a:xfrm>
            <a:off x="12997481" y="10390357"/>
            <a:ext cx="989889" cy="572781"/>
            <a:chOff x="0" y="0"/>
            <a:chExt cx="989888" cy="572779"/>
          </a:xfrm>
        </p:grpSpPr>
        <p:sp>
          <p:nvSpPr>
            <p:cNvPr id="562" name="0.44"/>
            <p:cNvSpPr txBox="1"/>
            <p:nvPr/>
          </p:nvSpPr>
          <p:spPr>
            <a:xfrm>
              <a:off x="54723" y="0"/>
              <a:ext cx="880441" cy="572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100" b="1">
                  <a:solidFill>
                    <a:schemeClr val="accent4">
                      <a:hueOff val="-1247790"/>
                      <a:lumOff val="-12326"/>
                    </a:schemeClr>
                  </a:solidFill>
                </a:defRPr>
              </a:lvl1pPr>
            </a:lstStyle>
            <a:p>
              <a:r>
                <a:t>0.44</a:t>
              </a:r>
            </a:p>
          </p:txBody>
        </p:sp>
        <p:sp>
          <p:nvSpPr>
            <p:cNvPr id="563" name="Line"/>
            <p:cNvSpPr/>
            <p:nvPr/>
          </p:nvSpPr>
          <p:spPr>
            <a:xfrm>
              <a:off x="0" y="12699"/>
              <a:ext cx="989889" cy="1"/>
            </a:xfrm>
            <a:prstGeom prst="line">
              <a:avLst/>
            </a:prstGeom>
            <a:noFill/>
            <a:ln w="38100" cap="flat">
              <a:solidFill>
                <a:schemeClr val="accent4">
                  <a:hueOff val="-1247790"/>
                  <a:lumOff val="-12326"/>
                </a:schemeClr>
              </a:solidFill>
              <a:prstDash val="solid"/>
              <a:miter lim="400000"/>
            </a:ln>
            <a:effectLst/>
          </p:spPr>
          <p:txBody>
            <a:bodyPr wrap="square" lIns="50800" tIns="50800" rIns="50800" bIns="50800" numCol="1" anchor="ctr">
              <a:noAutofit/>
            </a:bodyPr>
            <a:lstStyle/>
            <a:p>
              <a:endParaRPr/>
            </a:p>
          </p:txBody>
        </p:sp>
      </p:grpSp>
      <p:sp>
        <p:nvSpPr>
          <p:cNvPr id="565" name="just split again!"/>
          <p:cNvSpPr txBox="1"/>
          <p:nvPr/>
        </p:nvSpPr>
        <p:spPr>
          <a:xfrm>
            <a:off x="4204869" y="5878451"/>
            <a:ext cx="4493952" cy="1959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000" b="1">
                <a:solidFill>
                  <a:schemeClr val="accent2">
                    <a:hueOff val="192982"/>
                    <a:satOff val="17755"/>
                    <a:lumOff val="-28483"/>
                  </a:schemeClr>
                </a:solidFill>
              </a:defRPr>
            </a:lvl1pPr>
          </a:lstStyle>
          <a:p>
            <a:r>
              <a:t>just split again!</a:t>
            </a:r>
          </a:p>
        </p:txBody>
      </p:sp>
      <p:sp>
        <p:nvSpPr>
          <p:cNvPr id="2" name="Google Shape;403;p55">
            <a:extLst>
              <a:ext uri="{FF2B5EF4-FFF2-40B4-BE49-F238E27FC236}">
                <a16:creationId xmlns:a16="http://schemas.microsoft.com/office/drawing/2014/main" id="{6307C0E7-4852-D447-4C14-BFAD2BA5664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24</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7820543-19BF-1917-9CA3-DA6728486FB4}"/>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Make splits (using features and thresholds)…"/>
          <p:cNvSpPr txBox="1"/>
          <p:nvPr/>
        </p:nvSpPr>
        <p:spPr>
          <a:xfrm>
            <a:off x="4312182" y="3526143"/>
            <a:ext cx="18454254" cy="5222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4800" dirty="0"/>
              <a:t>Calculates Gini impurities for ALL possible splits</a:t>
            </a:r>
            <a:endParaRPr sz="4800" dirty="0"/>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sz="4800" dirty="0"/>
              <a:t>Select the split </a:t>
            </a:r>
            <a:r>
              <a:rPr lang="en-US" sz="4800" dirty="0"/>
              <a:t>that results in </a:t>
            </a:r>
            <a:r>
              <a:rPr sz="4800" dirty="0"/>
              <a:t>the lowest Gini impurity</a:t>
            </a:r>
            <a:r>
              <a:rPr lang="en-US" sz="4800" dirty="0"/>
              <a:t> sum</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4800" dirty="0"/>
              <a:t>Implements the split</a:t>
            </a:r>
            <a:endParaRPr lang="en-US" sz="4800" dirty="0">
              <a:solidFill>
                <a:srgbClr val="000000"/>
              </a:solidFill>
              <a:latin typeface="Helvetica Neue Light"/>
              <a:ea typeface="Helvetica Neue Light"/>
              <a:sym typeface="Helvetica Neue Light"/>
            </a:endParaRP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4800" b="1" dirty="0">
                <a:solidFill>
                  <a:srgbClr val="000000"/>
                </a:solidFill>
                <a:sym typeface="Helvetica Neue"/>
              </a:rPr>
              <a:t> </a:t>
            </a:r>
            <a:r>
              <a:rPr lang="en-US" sz="4800" b="1" dirty="0">
                <a:solidFill>
                  <a:srgbClr val="006D64"/>
                </a:solidFill>
                <a:latin typeface="+mj-lt"/>
                <a:sym typeface="Helvetica Neue"/>
              </a:rPr>
              <a:t>S</a:t>
            </a:r>
            <a:r>
              <a:rPr sz="4800" b="1" dirty="0">
                <a:solidFill>
                  <a:srgbClr val="006D64"/>
                </a:solidFill>
                <a:latin typeface="+mj-lt"/>
                <a:sym typeface="Helvetica Neue"/>
              </a:rPr>
              <a:t>plit again</a:t>
            </a:r>
            <a:r>
              <a:rPr lang="en-US" sz="4800" b="1" dirty="0">
                <a:solidFill>
                  <a:srgbClr val="006D64"/>
                </a:solidFill>
                <a:latin typeface="+mj-lt"/>
                <a:sym typeface="Helvetica Neue"/>
              </a:rPr>
              <a:t> </a:t>
            </a:r>
            <a:r>
              <a:rPr lang="en-US" sz="4800" dirty="0">
                <a:solidFill>
                  <a:srgbClr val="000000"/>
                </a:solidFill>
                <a:ea typeface="+mn-ea"/>
                <a:cs typeface="+mn-cs"/>
                <a:sym typeface="Helvetica Neue"/>
              </a:rPr>
              <a:t>– repeat steps 1-3 as much as needed</a:t>
            </a:r>
            <a:endParaRPr sz="4800" dirty="0">
              <a:solidFill>
                <a:srgbClr val="000000"/>
              </a:solidFill>
            </a:endParaRPr>
          </a:p>
        </p:txBody>
      </p:sp>
      <p:grpSp>
        <p:nvGrpSpPr>
          <p:cNvPr id="575" name="Group"/>
          <p:cNvGrpSpPr/>
          <p:nvPr/>
        </p:nvGrpSpPr>
        <p:grpSpPr>
          <a:xfrm>
            <a:off x="13894305" y="8748983"/>
            <a:ext cx="5611743" cy="1510134"/>
            <a:chOff x="0" y="-128430"/>
            <a:chExt cx="3653569" cy="1510133"/>
          </a:xfrm>
        </p:grpSpPr>
        <p:sp>
          <p:nvSpPr>
            <p:cNvPr id="572" name="a hyperparameter"/>
            <p:cNvSpPr txBox="1"/>
            <p:nvPr/>
          </p:nvSpPr>
          <p:spPr>
            <a:xfrm>
              <a:off x="0" y="858518"/>
              <a:ext cx="3653570" cy="5231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sz="4800" dirty="0"/>
                <a:t>a </a:t>
              </a:r>
              <a:r>
                <a:rPr sz="4800" b="1" dirty="0">
                  <a:latin typeface="+mn-lt"/>
                  <a:ea typeface="+mn-ea"/>
                  <a:cs typeface="+mn-cs"/>
                  <a:sym typeface="Helvetica Neue"/>
                </a:rPr>
                <a:t>hyperparameter</a:t>
              </a:r>
            </a:p>
          </p:txBody>
        </p:sp>
        <p:pic>
          <p:nvPicPr>
            <p:cNvPr id="573" name="Line Line" descr="Line Line"/>
            <p:cNvPicPr>
              <a:picLocks/>
            </p:cNvPicPr>
            <p:nvPr/>
          </p:nvPicPr>
          <p:blipFill>
            <a:blip r:embed="rId3"/>
            <a:stretch>
              <a:fillRect/>
            </a:stretch>
          </p:blipFill>
          <p:spPr>
            <a:xfrm rot="13500000">
              <a:off x="968002" y="170896"/>
              <a:ext cx="993520" cy="354636"/>
            </a:xfrm>
            <a:prstGeom prst="rect">
              <a:avLst/>
            </a:prstGeom>
            <a:effectLst/>
          </p:spPr>
        </p:pic>
      </p:grpSp>
      <p:sp>
        <p:nvSpPr>
          <p:cNvPr id="2" name="Google Shape;403;p55">
            <a:extLst>
              <a:ext uri="{FF2B5EF4-FFF2-40B4-BE49-F238E27FC236}">
                <a16:creationId xmlns:a16="http://schemas.microsoft.com/office/drawing/2014/main" id="{86352CCF-DF82-2BEB-F7AE-A0B8C3E07AB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25</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10580D0-DC5E-ECE9-C64A-95C9044B2B28}"/>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3875128" y="3707702"/>
            <a:ext cx="16633743" cy="630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algn="l" defTabSz="1633687">
              <a:defRPr sz="20100" b="1" spc="-402">
                <a:solidFill>
                  <a:schemeClr val="accent2">
                    <a:hueOff val="192982"/>
                    <a:satOff val="17755"/>
                    <a:lumOff val="-28483"/>
                  </a:schemeClr>
                </a:solidFill>
              </a:defRPr>
            </a:lvl1pPr>
          </a:lstStyle>
          <a:p>
            <a:r>
              <a:rPr lang="en-US" sz="10000" dirty="0">
                <a:solidFill>
                  <a:srgbClr val="004C7F"/>
                </a:solidFill>
              </a:rPr>
              <a:t>1. </a:t>
            </a:r>
            <a:r>
              <a:rPr sz="10000" dirty="0">
                <a:solidFill>
                  <a:srgbClr val="004C7F"/>
                </a:solidFill>
              </a:rPr>
              <a:t>Decision Tree</a:t>
            </a:r>
            <a:endParaRPr lang="en-US" sz="10000" dirty="0">
              <a:solidFill>
                <a:srgbClr val="004C7F"/>
              </a:solidFill>
            </a:endParaRPr>
          </a:p>
          <a:p>
            <a:r>
              <a:rPr lang="en-US" sz="10000" dirty="0">
                <a:solidFill>
                  <a:srgbClr val="004C7F"/>
                </a:solidFill>
                <a:highlight>
                  <a:srgbClr val="FFFF00"/>
                </a:highlight>
              </a:rPr>
              <a:t>2. Random Forest</a:t>
            </a:r>
          </a:p>
          <a:p>
            <a:r>
              <a:rPr lang="en-US" sz="10000" dirty="0">
                <a:solidFill>
                  <a:srgbClr val="004C7F"/>
                </a:solidFill>
              </a:rPr>
              <a:t>3. Support Vector Machine (SVM)</a:t>
            </a:r>
          </a:p>
          <a:p>
            <a:r>
              <a:rPr lang="en-US" sz="9600" dirty="0">
                <a:solidFill>
                  <a:srgbClr val="004C7F"/>
                </a:solidFill>
              </a:rPr>
              <a:t>4. Naïve Bayes</a:t>
            </a:r>
          </a:p>
          <a:p>
            <a:r>
              <a:rPr lang="en-US" sz="10000" dirty="0">
                <a:solidFill>
                  <a:srgbClr val="004C7F"/>
                </a:solidFill>
              </a:rPr>
              <a:t>5. K Nearest Neighbors</a:t>
            </a:r>
            <a:endParaRPr sz="10000" dirty="0">
              <a:solidFill>
                <a:srgbClr val="004C7F"/>
              </a:solidFill>
            </a:endParaRP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26</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96D3045D-3618-C409-0E03-302736FBE0F0}"/>
              </a:ext>
            </a:extLst>
          </p:cNvPr>
          <p:cNvSpPr txBox="1"/>
          <p:nvPr/>
        </p:nvSpPr>
        <p:spPr>
          <a:xfrm>
            <a:off x="698175" y="487066"/>
            <a:ext cx="16633743" cy="990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1633687">
              <a:defRPr sz="20100" b="1" spc="-402">
                <a:solidFill>
                  <a:schemeClr val="accent2">
                    <a:hueOff val="192982"/>
                    <a:satOff val="17755"/>
                    <a:lumOff val="-28483"/>
                  </a:schemeClr>
                </a:solidFill>
              </a:defRPr>
            </a:lvl1pPr>
          </a:lstStyle>
          <a:p>
            <a:r>
              <a:rPr lang="en-US" sz="7000" dirty="0">
                <a:solidFill>
                  <a:srgbClr val="EF7001"/>
                </a:solidFill>
              </a:rPr>
              <a:t>5 ML Models for Classification </a:t>
            </a:r>
            <a:endParaRPr sz="7000" dirty="0">
              <a:solidFill>
                <a:srgbClr val="EF7001"/>
              </a:solidFill>
            </a:endParaRPr>
          </a:p>
        </p:txBody>
      </p:sp>
    </p:spTree>
    <p:extLst>
      <p:ext uri="{BB962C8B-B14F-4D97-AF65-F5344CB8AC3E}">
        <p14:creationId xmlns:p14="http://schemas.microsoft.com/office/powerpoint/2010/main" val="3461551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a:extLst>
              <a:ext uri="{FF2B5EF4-FFF2-40B4-BE49-F238E27FC236}">
                <a16:creationId xmlns:a16="http://schemas.microsoft.com/office/drawing/2014/main" id="{691FF65B-BFBF-070C-BA42-B182EF816841}"/>
              </a:ext>
            </a:extLst>
          </p:cNvPr>
          <p:cNvGrpSpPr/>
          <p:nvPr/>
        </p:nvGrpSpPr>
        <p:grpSpPr>
          <a:xfrm>
            <a:off x="709865" y="3585130"/>
            <a:ext cx="4994040" cy="7561770"/>
            <a:chOff x="0" y="0"/>
            <a:chExt cx="4994039" cy="7561769"/>
          </a:xfrm>
        </p:grpSpPr>
        <p:pic>
          <p:nvPicPr>
            <p:cNvPr id="11" name="Image" descr="Image">
              <a:extLst>
                <a:ext uri="{FF2B5EF4-FFF2-40B4-BE49-F238E27FC236}">
                  <a16:creationId xmlns:a16="http://schemas.microsoft.com/office/drawing/2014/main" id="{762A1F74-E09D-CD4E-0CB3-A967A5C14577}"/>
                </a:ext>
              </a:extLst>
            </p:cNvPr>
            <p:cNvPicPr>
              <a:picLocks noChangeAspect="1"/>
            </p:cNvPicPr>
            <p:nvPr/>
          </p:nvPicPr>
          <p:blipFill>
            <a:blip r:embed="rId3"/>
            <a:srcRect/>
            <a:stretch>
              <a:fillRect/>
            </a:stretch>
          </p:blipFill>
          <p:spPr>
            <a:xfrm>
              <a:off x="2090186" y="2141481"/>
              <a:ext cx="1483550" cy="5420289"/>
            </a:xfrm>
            <a:prstGeom prst="rect">
              <a:avLst/>
            </a:prstGeom>
            <a:ln w="12700" cap="flat">
              <a:noFill/>
              <a:miter lim="400000"/>
            </a:ln>
            <a:effectLst/>
          </p:spPr>
        </p:pic>
        <p:sp>
          <p:nvSpPr>
            <p:cNvPr id="12" name="we gotta do better than this, right?">
              <a:extLst>
                <a:ext uri="{FF2B5EF4-FFF2-40B4-BE49-F238E27FC236}">
                  <a16:creationId xmlns:a16="http://schemas.microsoft.com/office/drawing/2014/main" id="{F6EA9CFD-AD68-EB67-41C6-0F05919BA0C0}"/>
                </a:ext>
              </a:extLst>
            </p:cNvPr>
            <p:cNvSpPr txBox="1"/>
            <p:nvPr/>
          </p:nvSpPr>
          <p:spPr>
            <a:xfrm>
              <a:off x="0" y="0"/>
              <a:ext cx="4994040" cy="1962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rPr lang="en-US" dirty="0"/>
                <a:t>What if we do it a lot?</a:t>
              </a:r>
              <a:endParaRPr dirty="0"/>
            </a:p>
          </p:txBody>
        </p:sp>
      </p:grpSp>
      <p:pic>
        <p:nvPicPr>
          <p:cNvPr id="1026" name="Picture 2">
            <a:extLst>
              <a:ext uri="{FF2B5EF4-FFF2-40B4-BE49-F238E27FC236}">
                <a16:creationId xmlns:a16="http://schemas.microsoft.com/office/drawing/2014/main" id="{A311AB57-4F37-BBB1-664A-FFE0F60DE3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0536" y="4876041"/>
            <a:ext cx="7132382" cy="69490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4430E8-81B0-F2CA-49CE-B89DE3B66B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91302" y="4004736"/>
            <a:ext cx="7305572" cy="7258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75F032-1DE2-F93D-9E2D-90D3238914D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8904340" y="4965702"/>
            <a:ext cx="5931025" cy="60615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3B07F8-2228-E3B6-5635-513FF527F5C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801418" y="4325002"/>
            <a:ext cx="7132382" cy="70864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5AA45F-AC57-7B84-3284-5B25C10D775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666280" y="5803792"/>
            <a:ext cx="6580303" cy="65379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6D6E150-68CE-C5B8-1E23-0A2E5F06DA1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flipH="1">
            <a:off x="5985331" y="3888255"/>
            <a:ext cx="7403476" cy="84367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4EE9C42-595D-9810-2E41-15B31F9DF38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2192000" y="5361339"/>
            <a:ext cx="6783698" cy="67400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85841EC-693E-923A-F514-14C638ED70D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4813919" y="4816989"/>
            <a:ext cx="7963491" cy="791220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2D95CC5-9A61-10BF-D3A9-D2EAFF3500C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606590" y="4520603"/>
            <a:ext cx="7707770" cy="76519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E338904-36ED-7D14-EEF6-4D8BD86721DE}"/>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793764" y="4785824"/>
            <a:ext cx="690245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2400B9F-D512-2D8C-B7EE-42C4493A57BA}"/>
              </a:ext>
            </a:extLst>
          </p:cNvPr>
          <p:cNvGrpSpPr/>
          <p:nvPr/>
        </p:nvGrpSpPr>
        <p:grpSpPr>
          <a:xfrm>
            <a:off x="10695157" y="1781361"/>
            <a:ext cx="3653571" cy="1636637"/>
            <a:chOff x="10695157" y="1781361"/>
            <a:chExt cx="3653571" cy="1636637"/>
          </a:xfrm>
        </p:grpSpPr>
        <p:grpSp>
          <p:nvGrpSpPr>
            <p:cNvPr id="2" name="Group">
              <a:extLst>
                <a:ext uri="{FF2B5EF4-FFF2-40B4-BE49-F238E27FC236}">
                  <a16:creationId xmlns:a16="http://schemas.microsoft.com/office/drawing/2014/main" id="{2A2841FF-74A6-BF4A-837F-B9669A803DAF}"/>
                </a:ext>
              </a:extLst>
            </p:cNvPr>
            <p:cNvGrpSpPr/>
            <p:nvPr/>
          </p:nvGrpSpPr>
          <p:grpSpPr>
            <a:xfrm>
              <a:off x="10695157" y="1781361"/>
              <a:ext cx="3653571" cy="1562836"/>
              <a:chOff x="0" y="858518"/>
              <a:chExt cx="3653570" cy="1562835"/>
            </a:xfrm>
          </p:grpSpPr>
          <p:sp>
            <p:nvSpPr>
              <p:cNvPr id="3" name="a hyperparameter">
                <a:extLst>
                  <a:ext uri="{FF2B5EF4-FFF2-40B4-BE49-F238E27FC236}">
                    <a16:creationId xmlns:a16="http://schemas.microsoft.com/office/drawing/2014/main" id="{2AFDAC4D-E955-49E1-091C-40244A6995AC}"/>
                  </a:ext>
                </a:extLst>
              </p:cNvPr>
              <p:cNvSpPr txBox="1"/>
              <p:nvPr/>
            </p:nvSpPr>
            <p:spPr>
              <a:xfrm>
                <a:off x="0" y="858518"/>
                <a:ext cx="3653570" cy="5231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lang="en-US" dirty="0"/>
                  <a:t>diverse</a:t>
                </a:r>
                <a:endParaRPr b="1" dirty="0">
                  <a:latin typeface="+mn-lt"/>
                  <a:ea typeface="+mn-ea"/>
                  <a:cs typeface="+mn-cs"/>
                  <a:sym typeface="Helvetica Neue"/>
                </a:endParaRPr>
              </a:p>
            </p:txBody>
          </p:sp>
          <p:pic>
            <p:nvPicPr>
              <p:cNvPr id="4" name="Line Line" descr="Line Line">
                <a:extLst>
                  <a:ext uri="{FF2B5EF4-FFF2-40B4-BE49-F238E27FC236}">
                    <a16:creationId xmlns:a16="http://schemas.microsoft.com/office/drawing/2014/main" id="{257596AC-4975-7604-04B2-3222A0A3CB37}"/>
                  </a:ext>
                </a:extLst>
              </p:cNvPr>
              <p:cNvPicPr>
                <a:picLocks/>
              </p:cNvPicPr>
              <p:nvPr/>
            </p:nvPicPr>
            <p:blipFill>
              <a:blip r:embed="rId14"/>
              <a:stretch>
                <a:fillRect/>
              </a:stretch>
            </p:blipFill>
            <p:spPr>
              <a:xfrm rot="6793663">
                <a:off x="401737" y="1747275"/>
                <a:ext cx="993520" cy="354636"/>
              </a:xfrm>
              <a:prstGeom prst="rect">
                <a:avLst/>
              </a:prstGeom>
              <a:effectLst/>
            </p:spPr>
          </p:pic>
        </p:grpSp>
        <p:pic>
          <p:nvPicPr>
            <p:cNvPr id="5" name="Line Line" descr="Line Line">
              <a:extLst>
                <a:ext uri="{FF2B5EF4-FFF2-40B4-BE49-F238E27FC236}">
                  <a16:creationId xmlns:a16="http://schemas.microsoft.com/office/drawing/2014/main" id="{2467AF09-E7A4-B3E1-9430-A2276CD9DE4B}"/>
                </a:ext>
              </a:extLst>
            </p:cNvPr>
            <p:cNvPicPr>
              <a:picLocks/>
            </p:cNvPicPr>
            <p:nvPr/>
          </p:nvPicPr>
          <p:blipFill>
            <a:blip r:embed="rId14"/>
            <a:stretch>
              <a:fillRect/>
            </a:stretch>
          </p:blipFill>
          <p:spPr>
            <a:xfrm rot="2960168">
              <a:off x="12817599" y="2743920"/>
              <a:ext cx="993521" cy="354636"/>
            </a:xfrm>
            <a:prstGeom prst="rect">
              <a:avLst/>
            </a:prstGeom>
            <a:effectLst/>
          </p:spPr>
        </p:pic>
      </p:grpSp>
      <p:sp>
        <p:nvSpPr>
          <p:cNvPr id="7" name="Google Shape;403;p55">
            <a:extLst>
              <a:ext uri="{FF2B5EF4-FFF2-40B4-BE49-F238E27FC236}">
                <a16:creationId xmlns:a16="http://schemas.microsoft.com/office/drawing/2014/main" id="{9A4B998B-7B54-D71E-A49E-175D0AE63AB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27</a:t>
            </a:fld>
            <a:endParaRPr lang="en" dirty="0">
              <a:solidFill>
                <a:srgbClr val="004C7F"/>
              </a:solidFill>
              <a:latin typeface="Lato"/>
              <a:ea typeface="Lato"/>
              <a:cs typeface="Lato"/>
              <a:sym typeface="Lato"/>
            </a:endParaRPr>
          </a:p>
        </p:txBody>
      </p:sp>
      <p:sp>
        <p:nvSpPr>
          <p:cNvPr id="8" name="Decision Trees">
            <a:extLst>
              <a:ext uri="{FF2B5EF4-FFF2-40B4-BE49-F238E27FC236}">
                <a16:creationId xmlns:a16="http://schemas.microsoft.com/office/drawing/2014/main" id="{BCF7F7B2-840D-F1A2-6A13-29A2EC57818A}"/>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Random Forest</a:t>
            </a:r>
            <a:endParaRPr sz="6000" dirty="0">
              <a:solidFill>
                <a:srgbClr val="004C7F"/>
              </a:solidFill>
            </a:endParaRPr>
          </a:p>
        </p:txBody>
      </p:sp>
    </p:spTree>
    <p:extLst>
      <p:ext uri="{BB962C8B-B14F-4D97-AF65-F5344CB8AC3E}">
        <p14:creationId xmlns:p14="http://schemas.microsoft.com/office/powerpoint/2010/main" val="2634044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1036"/>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250"/>
                                  </p:stCondLst>
                                  <p:childTnLst>
                                    <p:set>
                                      <p:cBhvr>
                                        <p:cTn id="16" dur="1" fill="hold">
                                          <p:stCondLst>
                                            <p:cond delay="0"/>
                                          </p:stCondLst>
                                        </p:cTn>
                                        <p:tgtEl>
                                          <p:spTgt spid="1034"/>
                                        </p:tgtEl>
                                        <p:attrNameLst>
                                          <p:attrName>style.visibility</p:attrName>
                                        </p:attrNameLst>
                                      </p:cBhvr>
                                      <p:to>
                                        <p:strVal val="visible"/>
                                      </p:to>
                                    </p:set>
                                  </p:childTnLst>
                                </p:cTn>
                              </p:par>
                            </p:childTnLst>
                          </p:cTn>
                        </p:par>
                        <p:par>
                          <p:cTn id="17" fill="hold">
                            <p:stCondLst>
                              <p:cond delay="550"/>
                            </p:stCondLst>
                            <p:childTnLst>
                              <p:par>
                                <p:cTn id="18" presetID="1" presetClass="entr" presetSubtype="0" fill="hold" nodeType="afterEffect">
                                  <p:stCondLst>
                                    <p:cond delay="200"/>
                                  </p:stCondLst>
                                  <p:childTnLst>
                                    <p:set>
                                      <p:cBhvr>
                                        <p:cTn id="19" dur="1" fill="hold">
                                          <p:stCondLst>
                                            <p:cond delay="0"/>
                                          </p:stCondLst>
                                        </p:cTn>
                                        <p:tgtEl>
                                          <p:spTgt spid="1040"/>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nodeType="afterEffect">
                                  <p:stCondLst>
                                    <p:cond delay="150"/>
                                  </p:stCondLst>
                                  <p:childTnLst>
                                    <p:set>
                                      <p:cBhvr>
                                        <p:cTn id="22" dur="1" fill="hold">
                                          <p:stCondLst>
                                            <p:cond delay="0"/>
                                          </p:stCondLst>
                                        </p:cTn>
                                        <p:tgtEl>
                                          <p:spTgt spid="1032"/>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nodeType="afterEffect">
                                  <p:stCondLst>
                                    <p:cond delay="1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100"/>
                                  </p:stCondLst>
                                  <p:childTnLst>
                                    <p:set>
                                      <p:cBhvr>
                                        <p:cTn id="28" dur="1" fill="hold">
                                          <p:stCondLst>
                                            <p:cond delay="0"/>
                                          </p:stCondLst>
                                        </p:cTn>
                                        <p:tgtEl>
                                          <p:spTgt spid="1044"/>
                                        </p:tgtEl>
                                        <p:attrNameLst>
                                          <p:attrName>style.visibility</p:attrName>
                                        </p:attrNameLst>
                                      </p:cBhvr>
                                      <p:to>
                                        <p:strVal val="visible"/>
                                      </p:to>
                                    </p:set>
                                  </p:childTnLst>
                                </p:cTn>
                              </p:par>
                            </p:childTnLst>
                          </p:cTn>
                        </p:par>
                        <p:par>
                          <p:cTn id="29" fill="hold">
                            <p:stCondLst>
                              <p:cond delay="1100"/>
                            </p:stCondLst>
                            <p:childTnLst>
                              <p:par>
                                <p:cTn id="30" presetID="1" presetClass="entr" presetSubtype="0" fill="hold" nodeType="afterEffect">
                                  <p:stCondLst>
                                    <p:cond delay="100"/>
                                  </p:stCondLst>
                                  <p:childTnLst>
                                    <p:set>
                                      <p:cBhvr>
                                        <p:cTn id="31" dur="1" fill="hold">
                                          <p:stCondLst>
                                            <p:cond delay="0"/>
                                          </p:stCondLst>
                                        </p:cTn>
                                        <p:tgtEl>
                                          <p:spTgt spid="1046"/>
                                        </p:tgtEl>
                                        <p:attrNameLst>
                                          <p:attrName>style.visibility</p:attrName>
                                        </p:attrNameLst>
                                      </p:cBhvr>
                                      <p:to>
                                        <p:strVal val="visible"/>
                                      </p:to>
                                    </p:set>
                                  </p:childTnLst>
                                </p:cTn>
                              </p:par>
                            </p:childTnLst>
                          </p:cTn>
                        </p:par>
                        <p:par>
                          <p:cTn id="32" fill="hold">
                            <p:stCondLst>
                              <p:cond delay="1200"/>
                            </p:stCondLst>
                            <p:childTnLst>
                              <p:par>
                                <p:cTn id="33" presetID="1" presetClass="entr" presetSubtype="0" fill="hold" nodeType="afterEffect">
                                  <p:stCondLst>
                                    <p:cond delay="100"/>
                                  </p:stCondLst>
                                  <p:childTnLst>
                                    <p:set>
                                      <p:cBhvr>
                                        <p:cTn id="34" dur="1" fill="hold">
                                          <p:stCondLst>
                                            <p:cond delay="0"/>
                                          </p:stCondLst>
                                        </p:cTn>
                                        <p:tgtEl>
                                          <p:spTgt spid="1048"/>
                                        </p:tgtEl>
                                        <p:attrNameLst>
                                          <p:attrName>style.visibility</p:attrName>
                                        </p:attrNameLst>
                                      </p:cBhvr>
                                      <p:to>
                                        <p:strVal val="visible"/>
                                      </p:to>
                                    </p:set>
                                  </p:childTnLst>
                                </p:cTn>
                              </p:par>
                            </p:childTnLst>
                          </p:cTn>
                        </p:par>
                        <p:par>
                          <p:cTn id="35" fill="hold">
                            <p:stCondLst>
                              <p:cond delay="1300"/>
                            </p:stCondLst>
                            <p:childTnLst>
                              <p:par>
                                <p:cTn id="36" presetID="1" presetClass="entr" presetSubtype="0" fill="hold" nodeType="afterEffect">
                                  <p:stCondLst>
                                    <p:cond delay="100"/>
                                  </p:stCondLst>
                                  <p:childTnLst>
                                    <p:set>
                                      <p:cBhvr>
                                        <p:cTn id="37" dur="1" fill="hold">
                                          <p:stCondLst>
                                            <p:cond delay="0"/>
                                          </p:stCondLst>
                                        </p:cTn>
                                        <p:tgtEl>
                                          <p:spTgt spid="10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11AB57-4F37-BBB1-664A-FFE0F60DE3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2219" y="8577896"/>
            <a:ext cx="3376920" cy="3290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4430E8-81B0-F2CA-49CE-B89DE3B66B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010499" y="3073779"/>
            <a:ext cx="3124522" cy="31044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75F032-1DE2-F93D-9E2D-90D3238914D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10509210" y="3088445"/>
            <a:ext cx="3219232" cy="32900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3B07F8-2228-E3B6-5635-513FF527F5C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05911" y="3073779"/>
            <a:ext cx="3221242" cy="3200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5AA45F-AC57-7B84-3284-5B25C10D775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728443" y="8819535"/>
            <a:ext cx="3463236" cy="344093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6D6E150-68CE-C5B8-1E23-0A2E5F06DA1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flipH="1">
            <a:off x="1886958" y="3073779"/>
            <a:ext cx="2787343" cy="31763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4EE9C42-595D-9810-2E41-15B31F9DF38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8731308" y="3414019"/>
            <a:ext cx="2782077" cy="276416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E338904-36ED-7D14-EEF6-4D8BD86721D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096184" y="8651437"/>
            <a:ext cx="2877421" cy="28588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85841EC-693E-923A-F514-14C638ED70D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7912508" y="8937522"/>
            <a:ext cx="3354294" cy="33326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2D95CC5-9A61-10BF-D3A9-D2EAFF3500C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61756" y="8672849"/>
            <a:ext cx="2877421" cy="285659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D15C086C-335E-568F-859B-23F3D08A9463}"/>
              </a:ext>
            </a:extLst>
          </p:cNvPr>
          <p:cNvSpPr/>
          <p:nvPr/>
        </p:nvSpPr>
        <p:spPr>
          <a:xfrm>
            <a:off x="4550625" y="2179715"/>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4" name="Rounded Rectangular Callout 3">
            <a:extLst>
              <a:ext uri="{FF2B5EF4-FFF2-40B4-BE49-F238E27FC236}">
                <a16:creationId xmlns:a16="http://schemas.microsoft.com/office/drawing/2014/main" id="{80ABF4C5-0D1A-0B32-00F2-F14FD2D705EC}"/>
              </a:ext>
            </a:extLst>
          </p:cNvPr>
          <p:cNvSpPr/>
          <p:nvPr/>
        </p:nvSpPr>
        <p:spPr>
          <a:xfrm>
            <a:off x="13692518" y="2333313"/>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5" name="Rounded Rectangular Callout 4">
            <a:extLst>
              <a:ext uri="{FF2B5EF4-FFF2-40B4-BE49-F238E27FC236}">
                <a16:creationId xmlns:a16="http://schemas.microsoft.com/office/drawing/2014/main" id="{E5828D68-C5C6-8511-A4F3-09B9F13AC46E}"/>
              </a:ext>
            </a:extLst>
          </p:cNvPr>
          <p:cNvSpPr/>
          <p:nvPr/>
        </p:nvSpPr>
        <p:spPr>
          <a:xfrm>
            <a:off x="17990342" y="2333313"/>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6" name="Rounded Rectangular Callout 5">
            <a:extLst>
              <a:ext uri="{FF2B5EF4-FFF2-40B4-BE49-F238E27FC236}">
                <a16:creationId xmlns:a16="http://schemas.microsoft.com/office/drawing/2014/main" id="{73A5FA08-A907-AEEE-4820-9486AF5147DA}"/>
              </a:ext>
            </a:extLst>
          </p:cNvPr>
          <p:cNvSpPr/>
          <p:nvPr/>
        </p:nvSpPr>
        <p:spPr>
          <a:xfrm>
            <a:off x="1565066" y="7919560"/>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7" name="Rounded Rectangular Callout 6">
            <a:extLst>
              <a:ext uri="{FF2B5EF4-FFF2-40B4-BE49-F238E27FC236}">
                <a16:creationId xmlns:a16="http://schemas.microsoft.com/office/drawing/2014/main" id="{A16CCA74-D078-44C2-4EFF-B94097C3A2F6}"/>
              </a:ext>
            </a:extLst>
          </p:cNvPr>
          <p:cNvSpPr/>
          <p:nvPr/>
        </p:nvSpPr>
        <p:spPr>
          <a:xfrm>
            <a:off x="6186227" y="7762244"/>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8" name="Rounded Rectangular Callout 7">
            <a:extLst>
              <a:ext uri="{FF2B5EF4-FFF2-40B4-BE49-F238E27FC236}">
                <a16:creationId xmlns:a16="http://schemas.microsoft.com/office/drawing/2014/main" id="{CECE0DB8-9779-5B9F-65E6-86B19B8AC3F3}"/>
              </a:ext>
            </a:extLst>
          </p:cNvPr>
          <p:cNvSpPr/>
          <p:nvPr/>
        </p:nvSpPr>
        <p:spPr>
          <a:xfrm>
            <a:off x="13637090" y="7903738"/>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13" name="Rounded Rectangular Callout 12">
            <a:extLst>
              <a:ext uri="{FF2B5EF4-FFF2-40B4-BE49-F238E27FC236}">
                <a16:creationId xmlns:a16="http://schemas.microsoft.com/office/drawing/2014/main" id="{63DA5C47-B769-88C8-63B9-BA5871C2782B}"/>
              </a:ext>
            </a:extLst>
          </p:cNvPr>
          <p:cNvSpPr/>
          <p:nvPr/>
        </p:nvSpPr>
        <p:spPr>
          <a:xfrm>
            <a:off x="17191679" y="8014513"/>
            <a:ext cx="1194305" cy="658336"/>
          </a:xfrm>
          <a:prstGeom prst="wedgeRoundRectCallout">
            <a:avLst>
              <a:gd name="adj1" fmla="val 56739"/>
              <a:gd name="adj2" fmla="val 8242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3"/>
                </a:solidFill>
                <a:effectLst/>
                <a:uFillTx/>
                <a:latin typeface="Helvetica Neue Medium"/>
                <a:ea typeface="Helvetica Neue Medium"/>
                <a:cs typeface="Helvetica Neue Medium"/>
                <a:sym typeface="Helvetica Neue Medium"/>
              </a:rPr>
              <a:t>Aye</a:t>
            </a:r>
          </a:p>
        </p:txBody>
      </p:sp>
      <p:sp>
        <p:nvSpPr>
          <p:cNvPr id="14" name="Rounded Rectangular Callout 13">
            <a:extLst>
              <a:ext uri="{FF2B5EF4-FFF2-40B4-BE49-F238E27FC236}">
                <a16:creationId xmlns:a16="http://schemas.microsoft.com/office/drawing/2014/main" id="{5EA1CB94-7908-2B79-9E3C-921813E0DA59}"/>
              </a:ext>
            </a:extLst>
          </p:cNvPr>
          <p:cNvSpPr/>
          <p:nvPr/>
        </p:nvSpPr>
        <p:spPr>
          <a:xfrm>
            <a:off x="8251296" y="2186559"/>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sp>
        <p:nvSpPr>
          <p:cNvPr id="15" name="Rounded Rectangular Callout 14">
            <a:extLst>
              <a:ext uri="{FF2B5EF4-FFF2-40B4-BE49-F238E27FC236}">
                <a16:creationId xmlns:a16="http://schemas.microsoft.com/office/drawing/2014/main" id="{21540B91-9DF1-FE13-5CC7-FB42E5A360C5}"/>
              </a:ext>
            </a:extLst>
          </p:cNvPr>
          <p:cNvSpPr/>
          <p:nvPr/>
        </p:nvSpPr>
        <p:spPr>
          <a:xfrm>
            <a:off x="21096455" y="2294179"/>
            <a:ext cx="1194305" cy="658336"/>
          </a:xfrm>
          <a:prstGeom prst="wedgeRoundRectCallout">
            <a:avLst>
              <a:gd name="adj1" fmla="val -69220"/>
              <a:gd name="adj2" fmla="val 91388"/>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sp>
        <p:nvSpPr>
          <p:cNvPr id="16" name="Rounded Rectangular Callout 15">
            <a:extLst>
              <a:ext uri="{FF2B5EF4-FFF2-40B4-BE49-F238E27FC236}">
                <a16:creationId xmlns:a16="http://schemas.microsoft.com/office/drawing/2014/main" id="{A3A8D7A6-C2F1-61D5-F314-2CECB73A254C}"/>
              </a:ext>
            </a:extLst>
          </p:cNvPr>
          <p:cNvSpPr/>
          <p:nvPr/>
        </p:nvSpPr>
        <p:spPr>
          <a:xfrm>
            <a:off x="10210235" y="7722378"/>
            <a:ext cx="1194305" cy="658336"/>
          </a:xfrm>
          <a:prstGeom prst="wedgeRoundRectCallout">
            <a:avLst>
              <a:gd name="adj1" fmla="val 57974"/>
              <a:gd name="adj2" fmla="val 86907"/>
              <a:gd name="adj3" fmla="val 16667"/>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5">
                    <a:lumMod val="75000"/>
                  </a:schemeClr>
                </a:solidFill>
                <a:effectLst/>
                <a:uFillTx/>
                <a:latin typeface="Helvetica Neue Medium"/>
                <a:ea typeface="Helvetica Neue Medium"/>
                <a:cs typeface="Helvetica Neue Medium"/>
                <a:sym typeface="Helvetica Neue Medium"/>
              </a:rPr>
              <a:t>Nay</a:t>
            </a:r>
          </a:p>
        </p:txBody>
      </p:sp>
      <p:grpSp>
        <p:nvGrpSpPr>
          <p:cNvPr id="26" name="Group 25">
            <a:extLst>
              <a:ext uri="{FF2B5EF4-FFF2-40B4-BE49-F238E27FC236}">
                <a16:creationId xmlns:a16="http://schemas.microsoft.com/office/drawing/2014/main" id="{3FFEBE04-CABF-18EE-1E29-3452E291FC1D}"/>
              </a:ext>
            </a:extLst>
          </p:cNvPr>
          <p:cNvGrpSpPr/>
          <p:nvPr/>
        </p:nvGrpSpPr>
        <p:grpSpPr>
          <a:xfrm>
            <a:off x="9308515" y="3365388"/>
            <a:ext cx="5766970" cy="5654510"/>
            <a:chOff x="9308515" y="3365388"/>
            <a:chExt cx="5766970" cy="5654510"/>
          </a:xfrm>
        </p:grpSpPr>
        <p:sp>
          <p:nvSpPr>
            <p:cNvPr id="24" name="Oval 23">
              <a:extLst>
                <a:ext uri="{FF2B5EF4-FFF2-40B4-BE49-F238E27FC236}">
                  <a16:creationId xmlns:a16="http://schemas.microsoft.com/office/drawing/2014/main" id="{81147576-AD9B-D507-09F7-5693CDF7F062}"/>
                </a:ext>
              </a:extLst>
            </p:cNvPr>
            <p:cNvSpPr/>
            <p:nvPr/>
          </p:nvSpPr>
          <p:spPr>
            <a:xfrm>
              <a:off x="9308515" y="3365388"/>
              <a:ext cx="5766970" cy="5562442"/>
            </a:xfrm>
            <a:prstGeom prst="ellipse">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106F6F8-FAC5-C027-A12A-97A9A6E05B7B}"/>
                </a:ext>
              </a:extLst>
            </p:cNvPr>
            <p:cNvSpPr/>
            <p:nvPr/>
          </p:nvSpPr>
          <p:spPr>
            <a:xfrm>
              <a:off x="9922617" y="3851043"/>
              <a:ext cx="4595449" cy="5168855"/>
            </a:xfrm>
            <a:prstGeom prst="rect">
              <a:avLst/>
            </a:prstGeom>
            <a:noFill/>
            <a:ln>
              <a:noFill/>
            </a:ln>
          </p:spPr>
          <p:txBody>
            <a:bodyPr wrap="none" lIns="91440" tIns="45720" rIns="91440" bIns="45720">
              <a:prstTxWarp prst="textArchUp">
                <a:avLst/>
              </a:prstTxWarp>
              <a:spAutoFit/>
            </a:bodyPr>
            <a:lstStyle/>
            <a:p>
              <a:pPr algn="ctr"/>
              <a:r>
                <a:rPr lang="en-US" sz="5400" b="0" cap="none" spc="0" dirty="0">
                  <a:ln w="0"/>
                  <a:solidFill>
                    <a:srgbClr val="006D64"/>
                  </a:solidFill>
                  <a:effectLst>
                    <a:outerShdw blurRad="38100" dist="25400" dir="5400000" algn="ctr" rotWithShape="0">
                      <a:srgbClr val="6E747A">
                        <a:alpha val="43000"/>
                      </a:srgbClr>
                    </a:outerShdw>
                  </a:effectLst>
                </a:rPr>
                <a:t>Seal of Approval</a:t>
              </a:r>
            </a:p>
          </p:txBody>
        </p:sp>
        <p:sp>
          <p:nvSpPr>
            <p:cNvPr id="22" name="Rectangle 21">
              <a:extLst>
                <a:ext uri="{FF2B5EF4-FFF2-40B4-BE49-F238E27FC236}">
                  <a16:creationId xmlns:a16="http://schemas.microsoft.com/office/drawing/2014/main" id="{0634055C-A537-9B9A-3236-D8521154339A}"/>
                </a:ext>
              </a:extLst>
            </p:cNvPr>
            <p:cNvSpPr/>
            <p:nvPr/>
          </p:nvSpPr>
          <p:spPr>
            <a:xfrm>
              <a:off x="9848534" y="4413956"/>
              <a:ext cx="4744137" cy="4120129"/>
            </a:xfrm>
            <a:prstGeom prst="rect">
              <a:avLst/>
            </a:prstGeom>
            <a:noFill/>
          </p:spPr>
          <p:txBody>
            <a:bodyPr wrap="none" lIns="91440" tIns="45720" rIns="91440" bIns="45720">
              <a:prstTxWarp prst="textArchDown">
                <a:avLst/>
              </a:prstTxWarp>
              <a:spAutoFit/>
            </a:bodyPr>
            <a:lstStyle/>
            <a:p>
              <a:pPr algn="ctr"/>
              <a:r>
                <a:rPr lang="en-US" sz="5400" b="0" cap="none" spc="0" dirty="0">
                  <a:ln w="0"/>
                  <a:solidFill>
                    <a:srgbClr val="006D64"/>
                  </a:solidFill>
                  <a:effectLst>
                    <a:outerShdw blurRad="38100" dist="19050" dir="2700000" algn="tl" rotWithShape="0">
                      <a:schemeClr val="dk1">
                        <a:alpha val="40000"/>
                      </a:schemeClr>
                    </a:outerShdw>
                  </a:effectLst>
                </a:rPr>
                <a:t>Council of the Trees</a:t>
              </a:r>
            </a:p>
          </p:txBody>
        </p:sp>
        <p:sp>
          <p:nvSpPr>
            <p:cNvPr id="23" name="Oval 22">
              <a:extLst>
                <a:ext uri="{FF2B5EF4-FFF2-40B4-BE49-F238E27FC236}">
                  <a16:creationId xmlns:a16="http://schemas.microsoft.com/office/drawing/2014/main" id="{999B1CCB-0DA6-A53E-9823-726B591534D3}"/>
                </a:ext>
              </a:extLst>
            </p:cNvPr>
            <p:cNvSpPr/>
            <p:nvPr/>
          </p:nvSpPr>
          <p:spPr>
            <a:xfrm>
              <a:off x="10319208" y="4278706"/>
              <a:ext cx="3754748" cy="3735807"/>
            </a:xfrm>
            <a:prstGeom prst="ellipse">
              <a:avLst/>
            </a:prstGeom>
            <a:solidFill>
              <a:schemeClr val="bg1"/>
            </a:solidFill>
            <a:ln w="12700" cap="flat">
              <a:solidFill>
                <a:srgbClr val="006D6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0E90EC21-5662-0508-9048-0C31DDBE6E67}"/>
                </a:ext>
              </a:extLst>
            </p:cNvPr>
            <p:cNvSpPr txBox="1"/>
            <p:nvPr/>
          </p:nvSpPr>
          <p:spPr>
            <a:xfrm>
              <a:off x="11133529" y="5487871"/>
              <a:ext cx="21169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accent3"/>
                  </a:solidFill>
                  <a:effectLst/>
                  <a:uFillTx/>
                  <a:latin typeface="+mn-lt"/>
                  <a:ea typeface="+mn-ea"/>
                  <a:cs typeface="+mn-cs"/>
                  <a:sym typeface="Helvetica Neue"/>
                </a:rPr>
                <a:t>AYE</a:t>
              </a:r>
            </a:p>
          </p:txBody>
        </p:sp>
      </p:grpSp>
      <p:sp>
        <p:nvSpPr>
          <p:cNvPr id="9" name="Google Shape;403;p55">
            <a:extLst>
              <a:ext uri="{FF2B5EF4-FFF2-40B4-BE49-F238E27FC236}">
                <a16:creationId xmlns:a16="http://schemas.microsoft.com/office/drawing/2014/main" id="{571BF5FE-847F-D48F-07C7-36AFF410E51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28</a:t>
            </a:fld>
            <a:endParaRPr lang="en" dirty="0">
              <a:solidFill>
                <a:srgbClr val="004C7F"/>
              </a:solidFill>
              <a:latin typeface="Lato"/>
              <a:ea typeface="Lato"/>
              <a:cs typeface="Lato"/>
              <a:sym typeface="Lato"/>
            </a:endParaRPr>
          </a:p>
        </p:txBody>
      </p:sp>
      <p:sp>
        <p:nvSpPr>
          <p:cNvPr id="10" name="Decision Trees">
            <a:extLst>
              <a:ext uri="{FF2B5EF4-FFF2-40B4-BE49-F238E27FC236}">
                <a16:creationId xmlns:a16="http://schemas.microsoft.com/office/drawing/2014/main" id="{E5C24CA5-226A-F6DA-B30E-CC5BED748658}"/>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Random Forest</a:t>
            </a:r>
            <a:endParaRPr sz="6000" dirty="0">
              <a:solidFill>
                <a:srgbClr val="004C7F"/>
              </a:solidFill>
            </a:endParaRPr>
          </a:p>
        </p:txBody>
      </p:sp>
    </p:spTree>
    <p:extLst>
      <p:ext uri="{BB962C8B-B14F-4D97-AF65-F5344CB8AC3E}">
        <p14:creationId xmlns:p14="http://schemas.microsoft.com/office/powerpoint/2010/main" val="835914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9"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Make splits (using features and thresholds)…"/>
          <p:cNvSpPr txBox="1"/>
          <p:nvPr/>
        </p:nvSpPr>
        <p:spPr>
          <a:xfrm>
            <a:off x="4184072" y="3927101"/>
            <a:ext cx="16015855" cy="5861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5400" dirty="0"/>
              <a:t>Make a lot of decision trees, on different portions of the data</a:t>
            </a:r>
            <a:endParaRPr sz="5400" dirty="0"/>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5400" dirty="0"/>
              <a:t>For a new sample, run all of them</a:t>
            </a:r>
          </a:p>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5400" dirty="0"/>
              <a:t>Combine their votes and take the majority</a:t>
            </a:r>
          </a:p>
        </p:txBody>
      </p:sp>
      <p:sp>
        <p:nvSpPr>
          <p:cNvPr id="2" name="Google Shape;403;p55">
            <a:extLst>
              <a:ext uri="{FF2B5EF4-FFF2-40B4-BE49-F238E27FC236}">
                <a16:creationId xmlns:a16="http://schemas.microsoft.com/office/drawing/2014/main" id="{69CD9B50-2D1F-4A77-EC46-8D63F20CBA5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29</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39C8306-6E17-2EC8-E1E1-8152B0119C4B}"/>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Random Forest</a:t>
            </a:r>
            <a:endParaRPr sz="6000" dirty="0">
              <a:solidFill>
                <a:srgbClr val="004C7F"/>
              </a:solidFill>
            </a:endParaRPr>
          </a:p>
        </p:txBody>
      </p:sp>
    </p:spTree>
    <p:extLst>
      <p:ext uri="{BB962C8B-B14F-4D97-AF65-F5344CB8AC3E}">
        <p14:creationId xmlns:p14="http://schemas.microsoft.com/office/powerpoint/2010/main" val="2489832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p:cNvGrpSpPr/>
          <p:nvPr/>
        </p:nvGrpSpPr>
        <p:grpSpPr>
          <a:xfrm>
            <a:off x="15019580" y="5767522"/>
            <a:ext cx="4090370" cy="2934544"/>
            <a:chOff x="0" y="-137219"/>
            <a:chExt cx="4090368" cy="2934543"/>
          </a:xfrm>
        </p:grpSpPr>
        <p:sp>
          <p:nvSpPr>
            <p:cNvPr id="184" name="White = 0"/>
            <p:cNvSpPr txBox="1"/>
            <p:nvPr/>
          </p:nvSpPr>
          <p:spPr>
            <a:xfrm>
              <a:off x="9125" y="-137219"/>
              <a:ext cx="4081243" cy="1429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rPr dirty="0"/>
                <a:t>White</a:t>
              </a:r>
              <a:r>
                <a:rPr b="0" dirty="0">
                  <a:latin typeface="Helvetica Neue Medium"/>
                  <a:ea typeface="Helvetica Neue Medium"/>
                  <a:cs typeface="Helvetica Neue Medium"/>
                  <a:sym typeface="Helvetica Neue Medium"/>
                </a:rPr>
                <a:t> = </a:t>
              </a:r>
              <a:r>
                <a:rPr lang="en-US" b="0" dirty="0">
                  <a:latin typeface="Helvetica Neue Medium"/>
                  <a:ea typeface="Helvetica Neue Medium"/>
                  <a:cs typeface="Helvetica Neue Medium"/>
                  <a:sym typeface="Helvetica Neue Medium"/>
                </a:rPr>
                <a:t>1</a:t>
              </a:r>
              <a:endParaRPr b="0" dirty="0">
                <a:latin typeface="Helvetica Neue Medium"/>
                <a:ea typeface="Helvetica Neue Medium"/>
                <a:cs typeface="Helvetica Neue Medium"/>
                <a:sym typeface="Helvetica Neue Medium"/>
              </a:endParaRPr>
            </a:p>
          </p:txBody>
        </p:sp>
        <p:sp>
          <p:nvSpPr>
            <p:cNvPr id="185" name="Red = 1"/>
            <p:cNvSpPr txBox="1"/>
            <p:nvPr/>
          </p:nvSpPr>
          <p:spPr>
            <a:xfrm>
              <a:off x="0" y="1367574"/>
              <a:ext cx="3350274" cy="1429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40000"/>
                </a:lnSpc>
                <a:defRPr sz="7000" b="1">
                  <a:solidFill>
                    <a:schemeClr val="accent1">
                      <a:hueOff val="114395"/>
                      <a:lumOff val="-24975"/>
                    </a:schemeClr>
                  </a:solidFill>
                </a:defRPr>
              </a:pPr>
              <a:r>
                <a:rPr dirty="0"/>
                <a:t>Red</a:t>
              </a:r>
              <a:r>
                <a:rPr b="0" dirty="0">
                  <a:latin typeface="Helvetica Neue Medium"/>
                  <a:ea typeface="Helvetica Neue Medium"/>
                  <a:cs typeface="Helvetica Neue Medium"/>
                  <a:sym typeface="Helvetica Neue Medium"/>
                </a:rPr>
                <a:t> = </a:t>
              </a:r>
              <a:r>
                <a:rPr lang="en-US" b="0" dirty="0">
                  <a:latin typeface="Helvetica Neue Medium"/>
                  <a:ea typeface="Helvetica Neue Medium"/>
                  <a:cs typeface="Helvetica Neue Medium"/>
                  <a:sym typeface="Helvetica Neue Medium"/>
                </a:rPr>
                <a:t>0</a:t>
              </a:r>
              <a:endParaRPr b="0" dirty="0">
                <a:latin typeface="Helvetica Neue Medium"/>
                <a:ea typeface="Helvetica Neue Medium"/>
                <a:cs typeface="Helvetica Neue Medium"/>
                <a:sym typeface="Helvetica Neue Medium"/>
              </a:endParaRPr>
            </a:p>
          </p:txBody>
        </p:sp>
      </p:grpSp>
      <p:sp>
        <p:nvSpPr>
          <p:cNvPr id="187" name="categorical label outputs are named “classes”"/>
          <p:cNvSpPr txBox="1"/>
          <p:nvPr/>
        </p:nvSpPr>
        <p:spPr>
          <a:xfrm>
            <a:off x="7028330" y="12234252"/>
            <a:ext cx="10327339" cy="64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458215" indent="-458215" algn="l" defTabSz="1999437">
              <a:buSzPct val="123000"/>
              <a:buChar char="■"/>
              <a:defRPr sz="3607" b="1" spc="-72">
                <a:solidFill>
                  <a:srgbClr val="000000"/>
                </a:solidFill>
              </a:defRPr>
            </a:pPr>
            <a:r>
              <a:rPr b="0"/>
              <a:t>categorical label outputs</a:t>
            </a:r>
            <a:r>
              <a:rPr b="0">
                <a:latin typeface="Helvetica Neue Medium"/>
                <a:ea typeface="Helvetica Neue Medium"/>
                <a:cs typeface="Helvetica Neue Medium"/>
                <a:sym typeface="Helvetica Neue Medium"/>
              </a:rPr>
              <a:t> are named “</a:t>
            </a:r>
            <a:r>
              <a:t>classes</a:t>
            </a:r>
            <a:r>
              <a:rPr b="0">
                <a:latin typeface="Helvetica Neue Medium"/>
                <a:ea typeface="Helvetica Neue Medium"/>
                <a:cs typeface="Helvetica Neue Medium"/>
                <a:sym typeface="Helvetica Neue Medium"/>
              </a:rPr>
              <a:t>”</a:t>
            </a:r>
          </a:p>
        </p:txBody>
      </p:sp>
      <p:grpSp>
        <p:nvGrpSpPr>
          <p:cNvPr id="191" name="Group"/>
          <p:cNvGrpSpPr/>
          <p:nvPr/>
        </p:nvGrpSpPr>
        <p:grpSpPr>
          <a:xfrm>
            <a:off x="19357918" y="5479057"/>
            <a:ext cx="3456896" cy="1270001"/>
            <a:chOff x="-97827" y="354582"/>
            <a:chExt cx="3456895" cy="1270000"/>
          </a:xfrm>
        </p:grpSpPr>
        <p:sp>
          <p:nvSpPr>
            <p:cNvPr id="188" name="a class"/>
            <p:cNvSpPr/>
            <p:nvPr/>
          </p:nvSpPr>
          <p:spPr>
            <a:xfrm>
              <a:off x="2089068" y="3545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a class</a:t>
              </a:r>
            </a:p>
          </p:txBody>
        </p:sp>
        <p:pic>
          <p:nvPicPr>
            <p:cNvPr id="189" name="Line Line" descr="Line Line"/>
            <p:cNvPicPr>
              <a:picLocks/>
            </p:cNvPicPr>
            <p:nvPr/>
          </p:nvPicPr>
          <p:blipFill>
            <a:blip r:embed="rId3">
              <a:alphaModFix amt="20000"/>
            </a:blip>
            <a:stretch>
              <a:fillRect/>
            </a:stretch>
          </p:blipFill>
          <p:spPr>
            <a:xfrm rot="9377184">
              <a:off x="-83898" y="718998"/>
              <a:ext cx="1156107" cy="311994"/>
            </a:xfrm>
            <a:prstGeom prst="rect">
              <a:avLst/>
            </a:prstGeom>
            <a:effectLst/>
          </p:spPr>
        </p:pic>
      </p:grpSp>
      <p:sp>
        <p:nvSpPr>
          <p:cNvPr id="192" name="Fixed acidity…"/>
          <p:cNvSpPr txBox="1"/>
          <p:nvPr/>
        </p:nvSpPr>
        <p:spPr>
          <a:xfrm>
            <a:off x="3514108" y="2649354"/>
            <a:ext cx="4630572" cy="841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grpSp>
        <p:nvGrpSpPr>
          <p:cNvPr id="198" name="Group"/>
          <p:cNvGrpSpPr/>
          <p:nvPr/>
        </p:nvGrpSpPr>
        <p:grpSpPr>
          <a:xfrm>
            <a:off x="8943261" y="6599794"/>
            <a:ext cx="5277739" cy="1270001"/>
            <a:chOff x="-38100" y="0"/>
            <a:chExt cx="5277738" cy="1270000"/>
          </a:xfrm>
        </p:grpSpPr>
        <p:pic>
          <p:nvPicPr>
            <p:cNvPr id="193" name="Line Line" descr="Line Line"/>
            <p:cNvPicPr>
              <a:picLocks/>
            </p:cNvPicPr>
            <p:nvPr/>
          </p:nvPicPr>
          <p:blipFill>
            <a:blip r:embed="rId4">
              <a:alphaModFix amt="20000"/>
            </a:blip>
            <a:stretch>
              <a:fillRect/>
            </a:stretch>
          </p:blipFill>
          <p:spPr>
            <a:xfrm>
              <a:off x="-38100" y="479003"/>
              <a:ext cx="866803" cy="311994"/>
            </a:xfrm>
            <a:prstGeom prst="rect">
              <a:avLst/>
            </a:prstGeom>
            <a:effectLst/>
          </p:spPr>
        </p:pic>
        <p:pic>
          <p:nvPicPr>
            <p:cNvPr id="195" name="Line Line" descr="Line Line"/>
            <p:cNvPicPr>
              <a:picLocks/>
            </p:cNvPicPr>
            <p:nvPr/>
          </p:nvPicPr>
          <p:blipFill>
            <a:blip r:embed="rId4">
              <a:alphaModFix amt="20000"/>
            </a:blip>
            <a:stretch>
              <a:fillRect/>
            </a:stretch>
          </p:blipFill>
          <p:spPr>
            <a:xfrm>
              <a:off x="4372836" y="479003"/>
              <a:ext cx="866803" cy="311994"/>
            </a:xfrm>
            <a:prstGeom prst="rect">
              <a:avLst/>
            </a:prstGeom>
            <a:effectLst/>
          </p:spPr>
        </p:pic>
        <p:sp>
          <p:nvSpPr>
            <p:cNvPr id="197" name="Model"/>
            <p:cNvSpPr/>
            <p:nvPr/>
          </p:nvSpPr>
          <p:spPr>
            <a:xfrm>
              <a:off x="1260070" y="0"/>
              <a:ext cx="2640139" cy="1270000"/>
            </a:xfrm>
            <a:prstGeom prst="roundRect">
              <a:avLst>
                <a:gd name="adj" fmla="val 9388"/>
              </a:avLst>
            </a:prstGeom>
            <a:solidFill>
              <a:srgbClr val="D5D5D5">
                <a:alpha val="20000"/>
              </a:srgbClr>
            </a:solidFill>
            <a:ln w="76200" cap="flat">
              <a:solidFill>
                <a:srgbClr val="5E5E5E">
                  <a:alpha val="20000"/>
                </a:srgbClr>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000">
                  <a:solidFill>
                    <a:srgbClr val="000000"/>
                  </a:solidFill>
                  <a:latin typeface="Helvetica Neue Medium"/>
                  <a:ea typeface="Helvetica Neue Medium"/>
                  <a:cs typeface="Helvetica Neue Medium"/>
                  <a:sym typeface="Helvetica Neue Medium"/>
                </a:defRPr>
              </a:lvl1pPr>
            </a:lstStyle>
            <a:p>
              <a:r>
                <a:t>Model</a:t>
              </a:r>
            </a:p>
          </p:txBody>
        </p:sp>
      </p:grpSp>
      <p:sp>
        <p:nvSpPr>
          <p:cNvPr id="199" name="Classification!"/>
          <p:cNvSpPr txBox="1">
            <a:spLocks noGrp="1"/>
          </p:cNvSpPr>
          <p:nvPr>
            <p:ph type="ctrTitle"/>
          </p:nvPr>
        </p:nvSpPr>
        <p:spPr>
          <a:xfrm>
            <a:off x="452494" y="268805"/>
            <a:ext cx="4921102" cy="919132"/>
          </a:xfrm>
          <a:prstGeom prst="rect">
            <a:avLst/>
          </a:prstGeom>
        </p:spPr>
        <p:txBody>
          <a:bodyPr anchor="ctr"/>
          <a:lstStyle/>
          <a:p>
            <a:pPr defTabSz="1097252">
              <a:defRPr sz="5219" i="1" spc="-104">
                <a:solidFill>
                  <a:schemeClr val="accent2">
                    <a:hueOff val="192982"/>
                    <a:satOff val="17755"/>
                    <a:lumOff val="-28483"/>
                  </a:schemeClr>
                </a:solidFill>
              </a:defRPr>
            </a:pPr>
            <a:r>
              <a:rPr lang="en-US" i="0" dirty="0"/>
              <a:t>Classification</a:t>
            </a:r>
            <a:r>
              <a:rPr i="0" dirty="0"/>
              <a:t>!</a:t>
            </a:r>
          </a:p>
        </p:txBody>
      </p:sp>
      <p:sp>
        <p:nvSpPr>
          <p:cNvPr id="201" name="quick review"/>
          <p:cNvSpPr txBox="1"/>
          <p:nvPr/>
        </p:nvSpPr>
        <p:spPr>
          <a:xfrm>
            <a:off x="20223698" y="268805"/>
            <a:ext cx="3603026" cy="919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defTabSz="999718">
              <a:lnSpc>
                <a:spcPct val="80000"/>
              </a:lnSpc>
              <a:defRPr sz="4756" b="1" spc="-95">
                <a:solidFill>
                  <a:schemeClr val="accent4">
                    <a:hueOff val="-1247790"/>
                    <a:lumOff val="-12326"/>
                  </a:schemeClr>
                </a:solidFill>
              </a:defRPr>
            </a:lvl1pPr>
          </a:lstStyle>
          <a:p>
            <a:r>
              <a:t>quick review</a:t>
            </a:r>
          </a:p>
        </p:txBody>
      </p:sp>
      <p:sp>
        <p:nvSpPr>
          <p:cNvPr id="202" name="wine dataset"/>
          <p:cNvSpPr txBox="1"/>
          <p:nvPr/>
        </p:nvSpPr>
        <p:spPr>
          <a:xfrm>
            <a:off x="20223698" y="1074718"/>
            <a:ext cx="3603026" cy="64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lnSpc>
                <a:spcPct val="80000"/>
              </a:lnSpc>
              <a:defRPr sz="3300" b="1" spc="-66">
                <a:solidFill>
                  <a:schemeClr val="accent4">
                    <a:hueOff val="-1247790"/>
                    <a:lumOff val="-12326"/>
                  </a:schemeClr>
                </a:solidFill>
              </a:defRPr>
            </a:lvl1pPr>
          </a:lstStyle>
          <a:p>
            <a:r>
              <a:t>wine dataset</a:t>
            </a:r>
          </a:p>
        </p:txBody>
      </p:sp>
      <p:sp>
        <p:nvSpPr>
          <p:cNvPr id="203" name="that’s a lot of features!"/>
          <p:cNvSpPr txBox="1"/>
          <p:nvPr/>
        </p:nvSpPr>
        <p:spPr>
          <a:xfrm>
            <a:off x="8608847" y="1185071"/>
            <a:ext cx="2936298" cy="1331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b="1">
                <a:solidFill>
                  <a:schemeClr val="accent4">
                    <a:hueOff val="-1247790"/>
                    <a:lumOff val="-12326"/>
                  </a:schemeClr>
                </a:solidFill>
              </a:defRPr>
            </a:lvl1pPr>
          </a:lstStyle>
          <a:p>
            <a:r>
              <a:t>that’s a lot of features!</a:t>
            </a:r>
          </a:p>
        </p:txBody>
      </p:sp>
      <p:pic>
        <p:nvPicPr>
          <p:cNvPr id="204" name="Line Line" descr="Line Line"/>
          <p:cNvPicPr>
            <a:picLocks/>
          </p:cNvPicPr>
          <p:nvPr/>
        </p:nvPicPr>
        <p:blipFill>
          <a:blip r:embed="rId5"/>
          <a:stretch>
            <a:fillRect/>
          </a:stretch>
        </p:blipFill>
        <p:spPr>
          <a:xfrm rot="9418772">
            <a:off x="7560443" y="2391572"/>
            <a:ext cx="997180" cy="311994"/>
          </a:xfrm>
          <a:prstGeom prst="rect">
            <a:avLst/>
          </a:prstGeom>
        </p:spPr>
      </p:pic>
      <p:sp>
        <p:nvSpPr>
          <p:cNvPr id="2" name="Google Shape;403;p55">
            <a:extLst>
              <a:ext uri="{FF2B5EF4-FFF2-40B4-BE49-F238E27FC236}">
                <a16:creationId xmlns:a16="http://schemas.microsoft.com/office/drawing/2014/main" id="{330C1C4A-55E9-FE9E-7050-E9166788FA1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animBg="1" advAuto="0"/>
      <p:bldP spid="204"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3875128" y="3707702"/>
            <a:ext cx="16633743" cy="630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algn="l" defTabSz="1633687">
              <a:defRPr sz="20100" b="1" spc="-402">
                <a:solidFill>
                  <a:schemeClr val="accent2">
                    <a:hueOff val="192982"/>
                    <a:satOff val="17755"/>
                    <a:lumOff val="-28483"/>
                  </a:schemeClr>
                </a:solidFill>
              </a:defRPr>
            </a:lvl1pPr>
          </a:lstStyle>
          <a:p>
            <a:r>
              <a:rPr lang="en-US" sz="10000" dirty="0">
                <a:solidFill>
                  <a:srgbClr val="004C7F"/>
                </a:solidFill>
              </a:rPr>
              <a:t>1. </a:t>
            </a:r>
            <a:r>
              <a:rPr sz="10000" dirty="0">
                <a:solidFill>
                  <a:srgbClr val="004C7F"/>
                </a:solidFill>
              </a:rPr>
              <a:t>Decision Tree</a:t>
            </a:r>
            <a:endParaRPr lang="en-US" sz="10000" dirty="0">
              <a:solidFill>
                <a:srgbClr val="004C7F"/>
              </a:solidFill>
            </a:endParaRPr>
          </a:p>
          <a:p>
            <a:r>
              <a:rPr lang="en-US" sz="10000" dirty="0">
                <a:solidFill>
                  <a:srgbClr val="004C7F"/>
                </a:solidFill>
              </a:rPr>
              <a:t>2. Random Forest</a:t>
            </a:r>
          </a:p>
          <a:p>
            <a:r>
              <a:rPr lang="en-US" sz="10000" dirty="0">
                <a:solidFill>
                  <a:srgbClr val="004C7F"/>
                </a:solidFill>
                <a:highlight>
                  <a:srgbClr val="FFFF00"/>
                </a:highlight>
              </a:rPr>
              <a:t>3. Support Vector Machine (SVM)</a:t>
            </a:r>
          </a:p>
          <a:p>
            <a:r>
              <a:rPr lang="en-US" sz="9600" dirty="0">
                <a:solidFill>
                  <a:srgbClr val="004C7F"/>
                </a:solidFill>
              </a:rPr>
              <a:t>4. Naïve Bayes</a:t>
            </a:r>
          </a:p>
          <a:p>
            <a:r>
              <a:rPr lang="en-US" sz="10000" dirty="0">
                <a:solidFill>
                  <a:srgbClr val="004C7F"/>
                </a:solidFill>
              </a:rPr>
              <a:t>5. K Nearest Neighbors</a:t>
            </a:r>
            <a:endParaRPr sz="10000" dirty="0">
              <a:solidFill>
                <a:srgbClr val="004C7F"/>
              </a:solidFill>
            </a:endParaRP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30</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96D3045D-3618-C409-0E03-302736FBE0F0}"/>
              </a:ext>
            </a:extLst>
          </p:cNvPr>
          <p:cNvSpPr txBox="1"/>
          <p:nvPr/>
        </p:nvSpPr>
        <p:spPr>
          <a:xfrm>
            <a:off x="698175" y="487066"/>
            <a:ext cx="16633743" cy="990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1633687">
              <a:defRPr sz="20100" b="1" spc="-402">
                <a:solidFill>
                  <a:schemeClr val="accent2">
                    <a:hueOff val="192982"/>
                    <a:satOff val="17755"/>
                    <a:lumOff val="-28483"/>
                  </a:schemeClr>
                </a:solidFill>
              </a:defRPr>
            </a:lvl1pPr>
          </a:lstStyle>
          <a:p>
            <a:r>
              <a:rPr lang="en-US" sz="7000" dirty="0">
                <a:solidFill>
                  <a:srgbClr val="EF7001"/>
                </a:solidFill>
              </a:rPr>
              <a:t>5 ML Models for Classification </a:t>
            </a:r>
            <a:endParaRPr sz="7000" dirty="0">
              <a:solidFill>
                <a:srgbClr val="EF7001"/>
              </a:solidFill>
            </a:endParaRPr>
          </a:p>
        </p:txBody>
      </p:sp>
    </p:spTree>
    <p:extLst>
      <p:ext uri="{BB962C8B-B14F-4D97-AF65-F5344CB8AC3E}">
        <p14:creationId xmlns:p14="http://schemas.microsoft.com/office/powerpoint/2010/main" val="42549181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plit”"/>
          <p:cNvSpPr txBox="1"/>
          <p:nvPr/>
        </p:nvSpPr>
        <p:spPr>
          <a:xfrm>
            <a:off x="9978718" y="5968293"/>
            <a:ext cx="4426564" cy="1779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1341086">
              <a:defRPr sz="11000" b="1" spc="-220">
                <a:solidFill>
                  <a:schemeClr val="accent2">
                    <a:hueOff val="192982"/>
                    <a:satOff val="17755"/>
                    <a:lumOff val="-28483"/>
                  </a:schemeClr>
                </a:solidFill>
              </a:defRPr>
            </a:lvl1pPr>
          </a:lstStyle>
          <a:p>
            <a:r>
              <a:t>“split”</a:t>
            </a:r>
          </a:p>
        </p:txBody>
      </p:sp>
      <p:sp>
        <p:nvSpPr>
          <p:cNvPr id="2" name="Google Shape;403;p55">
            <a:extLst>
              <a:ext uri="{FF2B5EF4-FFF2-40B4-BE49-F238E27FC236}">
                <a16:creationId xmlns:a16="http://schemas.microsoft.com/office/drawing/2014/main" id="{43C642F1-50AE-1A05-158D-0062A821D15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plit”"/>
          <p:cNvSpPr txBox="1"/>
          <p:nvPr/>
        </p:nvSpPr>
        <p:spPr>
          <a:xfrm>
            <a:off x="4257502" y="6257457"/>
            <a:ext cx="2741610" cy="1201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630" name="Group"/>
          <p:cNvGrpSpPr/>
          <p:nvPr/>
        </p:nvGrpSpPr>
        <p:grpSpPr>
          <a:xfrm>
            <a:off x="9259665" y="1799566"/>
            <a:ext cx="12997937" cy="10077232"/>
            <a:chOff x="0" y="0"/>
            <a:chExt cx="12997936" cy="10077230"/>
          </a:xfrm>
        </p:grpSpPr>
        <p:sp>
          <p:nvSpPr>
            <p:cNvPr id="584"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585"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586"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7"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8"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9"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0"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1"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2"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3"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594"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595"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6"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7"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8"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99"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0"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1"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2"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3"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4"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5"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6"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7"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8"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9"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0"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1"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2"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3"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4"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5"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6"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7"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8"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19"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0"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1"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2"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3"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4"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5"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6"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7"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8"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9"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34" name="Group"/>
          <p:cNvGrpSpPr/>
          <p:nvPr/>
        </p:nvGrpSpPr>
        <p:grpSpPr>
          <a:xfrm>
            <a:off x="13015652" y="1586424"/>
            <a:ext cx="1536292" cy="1270001"/>
            <a:chOff x="1271073" y="552721"/>
            <a:chExt cx="1536290" cy="1270000"/>
          </a:xfrm>
        </p:grpSpPr>
        <p:sp>
          <p:nvSpPr>
            <p:cNvPr id="631" name="super…"/>
            <p:cNvSpPr/>
            <p:nvPr/>
          </p:nvSpPr>
          <p:spPr>
            <a:xfrm>
              <a:off x="1271073" y="55272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300" b="1">
                  <a:solidFill>
                    <a:schemeClr val="accent4">
                      <a:hueOff val="-1247790"/>
                      <a:lumOff val="-12326"/>
                    </a:schemeClr>
                  </a:solidFill>
                </a:defRPr>
              </a:pPr>
              <a:r>
                <a:t>super </a:t>
              </a:r>
            </a:p>
            <a:p>
              <a:pPr>
                <a:defRPr sz="3300" b="1">
                  <a:solidFill>
                    <a:schemeClr val="accent4">
                      <a:hueOff val="-1247790"/>
                      <a:lumOff val="-12326"/>
                    </a:schemeClr>
                  </a:solidFill>
                </a:defRPr>
              </a:pPr>
              <a:r>
                <a:t>comfortable</a:t>
              </a:r>
            </a:p>
          </p:txBody>
        </p:sp>
        <p:pic>
          <p:nvPicPr>
            <p:cNvPr id="632" name="Line Line" descr="Line Line"/>
            <p:cNvPicPr>
              <a:picLocks/>
            </p:cNvPicPr>
            <p:nvPr/>
          </p:nvPicPr>
          <p:blipFill>
            <a:blip r:embed="rId3"/>
            <a:stretch>
              <a:fillRect/>
            </a:stretch>
          </p:blipFill>
          <p:spPr>
            <a:xfrm rot="1357476">
              <a:off x="1676369" y="1269608"/>
              <a:ext cx="1113842" cy="311994"/>
            </a:xfrm>
            <a:prstGeom prst="rect">
              <a:avLst/>
            </a:prstGeom>
            <a:effectLst/>
          </p:spPr>
        </p:pic>
      </p:grpSp>
      <p:grpSp>
        <p:nvGrpSpPr>
          <p:cNvPr id="638" name="Group"/>
          <p:cNvGrpSpPr/>
          <p:nvPr/>
        </p:nvGrpSpPr>
        <p:grpSpPr>
          <a:xfrm>
            <a:off x="19555216" y="4803117"/>
            <a:ext cx="1619940" cy="1519390"/>
            <a:chOff x="863088" y="552721"/>
            <a:chExt cx="1619939" cy="1519389"/>
          </a:xfrm>
        </p:grpSpPr>
        <p:sp>
          <p:nvSpPr>
            <p:cNvPr id="635" name="super…"/>
            <p:cNvSpPr/>
            <p:nvPr/>
          </p:nvSpPr>
          <p:spPr>
            <a:xfrm>
              <a:off x="1213027" y="55272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300" b="1">
                  <a:solidFill>
                    <a:schemeClr val="accent4">
                      <a:hueOff val="-1247790"/>
                      <a:lumOff val="-12326"/>
                    </a:schemeClr>
                  </a:solidFill>
                </a:defRPr>
              </a:pPr>
              <a:r>
                <a:t>super </a:t>
              </a:r>
            </a:p>
            <a:p>
              <a:pPr>
                <a:defRPr sz="3300" b="1">
                  <a:solidFill>
                    <a:schemeClr val="accent4">
                      <a:hueOff val="-1247790"/>
                      <a:lumOff val="-12326"/>
                    </a:schemeClr>
                  </a:solidFill>
                </a:defRPr>
              </a:pPr>
              <a:r>
                <a:t>fashionable</a:t>
              </a:r>
            </a:p>
          </p:txBody>
        </p:sp>
        <p:pic>
          <p:nvPicPr>
            <p:cNvPr id="636" name="Line Line" descr="Line Line"/>
            <p:cNvPicPr>
              <a:picLocks/>
            </p:cNvPicPr>
            <p:nvPr/>
          </p:nvPicPr>
          <p:blipFill>
            <a:blip r:embed="rId4"/>
            <a:stretch>
              <a:fillRect/>
            </a:stretch>
          </p:blipFill>
          <p:spPr>
            <a:xfrm rot="3468305">
              <a:off x="791664" y="1464516"/>
              <a:ext cx="870870" cy="311994"/>
            </a:xfrm>
            <a:prstGeom prst="rect">
              <a:avLst/>
            </a:prstGeom>
            <a:effectLst/>
          </p:spPr>
        </p:pic>
      </p:grpSp>
      <p:pic>
        <p:nvPicPr>
          <p:cNvPr id="639" name="Line Line" descr="Line Line"/>
          <p:cNvPicPr>
            <a:picLocks/>
          </p:cNvPicPr>
          <p:nvPr/>
        </p:nvPicPr>
        <p:blipFill>
          <a:blip r:embed="rId5"/>
          <a:stretch>
            <a:fillRect/>
          </a:stretch>
        </p:blipFill>
        <p:spPr>
          <a:xfrm rot="16200000">
            <a:off x="-4827138" y="6548848"/>
            <a:ext cx="8830432" cy="101601"/>
          </a:xfrm>
          <a:prstGeom prst="rect">
            <a:avLst/>
          </a:prstGeom>
        </p:spPr>
      </p:pic>
      <p:pic>
        <p:nvPicPr>
          <p:cNvPr id="2" name="Line Line" descr="Line Line">
            <a:extLst>
              <a:ext uri="{FF2B5EF4-FFF2-40B4-BE49-F238E27FC236}">
                <a16:creationId xmlns:a16="http://schemas.microsoft.com/office/drawing/2014/main" id="{A01ECC2A-E6E8-2EB4-7567-CB0A320FC0B7}"/>
              </a:ext>
            </a:extLst>
          </p:cNvPr>
          <p:cNvPicPr>
            <a:picLocks/>
          </p:cNvPicPr>
          <p:nvPr/>
        </p:nvPicPr>
        <p:blipFill>
          <a:blip r:embed="rId6"/>
          <a:stretch>
            <a:fillRect/>
          </a:stretch>
        </p:blipFill>
        <p:spPr>
          <a:xfrm rot="10800000">
            <a:off x="9935246" y="-863245"/>
            <a:ext cx="12811274" cy="101601"/>
          </a:xfrm>
          <a:prstGeom prst="rect">
            <a:avLst/>
          </a:prstGeom>
        </p:spPr>
      </p:pic>
      <p:sp>
        <p:nvSpPr>
          <p:cNvPr id="3" name="Google Shape;403;p55">
            <a:extLst>
              <a:ext uri="{FF2B5EF4-FFF2-40B4-BE49-F238E27FC236}">
                <a16:creationId xmlns:a16="http://schemas.microsoft.com/office/drawing/2014/main" id="{1BB93CC0-43F7-076F-ADC3-2714CBDCD82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1" animBg="1" advAuto="0"/>
      <p:bldP spid="634" grpId="2" animBg="1" advAuto="0"/>
      <p:bldP spid="638"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plit”"/>
          <p:cNvSpPr txBox="1"/>
          <p:nvPr/>
        </p:nvSpPr>
        <p:spPr>
          <a:xfrm>
            <a:off x="4257502" y="6257457"/>
            <a:ext cx="2741610" cy="1201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744" name="Group"/>
          <p:cNvGrpSpPr/>
          <p:nvPr/>
        </p:nvGrpSpPr>
        <p:grpSpPr>
          <a:xfrm>
            <a:off x="9259665" y="1799566"/>
            <a:ext cx="12997937" cy="10077232"/>
            <a:chOff x="0" y="0"/>
            <a:chExt cx="12997936" cy="10077230"/>
          </a:xfrm>
        </p:grpSpPr>
        <p:sp>
          <p:nvSpPr>
            <p:cNvPr id="69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69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70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0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70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70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1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2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3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4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745" name="Line Line" descr="Line Line"/>
          <p:cNvPicPr>
            <a:picLocks/>
          </p:cNvPicPr>
          <p:nvPr/>
        </p:nvPicPr>
        <p:blipFill>
          <a:blip r:embed="rId3"/>
          <a:stretch>
            <a:fillRect/>
          </a:stretch>
        </p:blipFill>
        <p:spPr>
          <a:xfrm rot="16200000">
            <a:off x="14780780" y="5761668"/>
            <a:ext cx="8830431" cy="101601"/>
          </a:xfrm>
          <a:prstGeom prst="rect">
            <a:avLst/>
          </a:prstGeom>
        </p:spPr>
      </p:pic>
      <p:pic>
        <p:nvPicPr>
          <p:cNvPr id="747" name="Line Line" descr="Line Line"/>
          <p:cNvPicPr>
            <a:picLocks/>
          </p:cNvPicPr>
          <p:nvPr/>
        </p:nvPicPr>
        <p:blipFill>
          <a:blip r:embed="rId4"/>
          <a:stretch>
            <a:fillRect/>
          </a:stretch>
        </p:blipFill>
        <p:spPr>
          <a:xfrm rot="10800000">
            <a:off x="9935246" y="-863245"/>
            <a:ext cx="12811274" cy="101601"/>
          </a:xfrm>
          <a:prstGeom prst="rect">
            <a:avLst/>
          </a:prstGeom>
        </p:spPr>
      </p:pic>
      <p:sp>
        <p:nvSpPr>
          <p:cNvPr id="2" name="Google Shape;403;p55">
            <a:extLst>
              <a:ext uri="{FF2B5EF4-FFF2-40B4-BE49-F238E27FC236}">
                <a16:creationId xmlns:a16="http://schemas.microsoft.com/office/drawing/2014/main" id="{F6DB54B4-3366-F2FC-08D7-9F86B363F95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3C671-97F3-3455-9C44-4C6199C8C816}"/>
              </a:ext>
            </a:extLst>
          </p:cNvPr>
          <p:cNvPicPr>
            <a:picLocks noChangeAspect="1"/>
          </p:cNvPicPr>
          <p:nvPr/>
        </p:nvPicPr>
        <p:blipFill>
          <a:blip r:embed="rId3"/>
          <a:stretch>
            <a:fillRect/>
          </a:stretch>
        </p:blipFill>
        <p:spPr>
          <a:xfrm>
            <a:off x="8931692" y="2267144"/>
            <a:ext cx="13128446" cy="9719599"/>
          </a:xfrm>
          <a:prstGeom prst="rect">
            <a:avLst/>
          </a:prstGeom>
        </p:spPr>
      </p:pic>
      <p:sp>
        <p:nvSpPr>
          <p:cNvPr id="807" name="“split”"/>
          <p:cNvSpPr txBox="1"/>
          <p:nvPr/>
        </p:nvSpPr>
        <p:spPr>
          <a:xfrm>
            <a:off x="4257502" y="6257457"/>
            <a:ext cx="2741610" cy="1201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854" name="Group"/>
          <p:cNvGrpSpPr/>
          <p:nvPr/>
        </p:nvGrpSpPr>
        <p:grpSpPr>
          <a:xfrm>
            <a:off x="9259665" y="1799566"/>
            <a:ext cx="12997937" cy="10077232"/>
            <a:chOff x="0" y="0"/>
            <a:chExt cx="12997936" cy="10077230"/>
          </a:xfrm>
        </p:grpSpPr>
        <p:sp>
          <p:nvSpPr>
            <p:cNvPr id="80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0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1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1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81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81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3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4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855" name="Line Line" descr="Line Line"/>
          <p:cNvPicPr>
            <a:picLocks/>
          </p:cNvPicPr>
          <p:nvPr/>
        </p:nvPicPr>
        <p:blipFill>
          <a:blip r:embed="rId4"/>
          <a:stretch>
            <a:fillRect/>
          </a:stretch>
        </p:blipFill>
        <p:spPr>
          <a:xfrm rot="16200000">
            <a:off x="14780780" y="5761668"/>
            <a:ext cx="8830431" cy="101601"/>
          </a:xfrm>
          <a:prstGeom prst="rect">
            <a:avLst/>
          </a:prstGeom>
        </p:spPr>
      </p:pic>
      <p:pic>
        <p:nvPicPr>
          <p:cNvPr id="857" name="Line Line" descr="Line Line"/>
          <p:cNvPicPr>
            <a:picLocks/>
          </p:cNvPicPr>
          <p:nvPr/>
        </p:nvPicPr>
        <p:blipFill>
          <a:blip r:embed="rId5"/>
          <a:stretch>
            <a:fillRect/>
          </a:stretch>
        </p:blipFill>
        <p:spPr>
          <a:xfrm rot="10800000">
            <a:off x="9935246" y="4343310"/>
            <a:ext cx="12811274" cy="101601"/>
          </a:xfrm>
          <a:prstGeom prst="rect">
            <a:avLst/>
          </a:prstGeom>
        </p:spPr>
      </p:pic>
      <p:grpSp>
        <p:nvGrpSpPr>
          <p:cNvPr id="862" name="Group"/>
          <p:cNvGrpSpPr/>
          <p:nvPr/>
        </p:nvGrpSpPr>
        <p:grpSpPr>
          <a:xfrm>
            <a:off x="7676069" y="3127883"/>
            <a:ext cx="2530471" cy="878132"/>
            <a:chOff x="0" y="552721"/>
            <a:chExt cx="2530470" cy="878130"/>
          </a:xfrm>
        </p:grpSpPr>
        <p:sp>
          <p:nvSpPr>
            <p:cNvPr id="859" name="this is fine, but…"/>
            <p:cNvSpPr/>
            <p:nvPr/>
          </p:nvSpPr>
          <p:spPr>
            <a:xfrm>
              <a:off x="0" y="552721"/>
              <a:ext cx="244947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300" b="1">
                  <a:solidFill>
                    <a:schemeClr val="accent4">
                      <a:hueOff val="-1247790"/>
                      <a:lumOff val="-12326"/>
                    </a:schemeClr>
                  </a:solidFill>
                </a:defRPr>
              </a:lvl1pPr>
            </a:lstStyle>
            <a:p>
              <a:r>
                <a:rPr dirty="0"/>
                <a:t>this is fine, but…</a:t>
              </a:r>
            </a:p>
          </p:txBody>
        </p:sp>
        <p:pic>
          <p:nvPicPr>
            <p:cNvPr id="860" name="Line Line" descr="Line Line"/>
            <p:cNvPicPr>
              <a:picLocks/>
            </p:cNvPicPr>
            <p:nvPr/>
          </p:nvPicPr>
          <p:blipFill>
            <a:blip r:embed="rId6"/>
            <a:stretch>
              <a:fillRect/>
            </a:stretch>
          </p:blipFill>
          <p:spPr>
            <a:xfrm rot="1357476">
              <a:off x="1399476" y="916621"/>
              <a:ext cx="1113842" cy="311994"/>
            </a:xfrm>
            <a:prstGeom prst="rect">
              <a:avLst/>
            </a:prstGeom>
            <a:effectLst/>
          </p:spPr>
        </p:pic>
      </p:grpSp>
      <p:sp>
        <p:nvSpPr>
          <p:cNvPr id="863" name="Circle"/>
          <p:cNvSpPr/>
          <p:nvPr/>
        </p:nvSpPr>
        <p:spPr>
          <a:xfrm>
            <a:off x="18954125" y="4352028"/>
            <a:ext cx="332125" cy="332126"/>
          </a:xfrm>
          <a:prstGeom prst="ellipse">
            <a:avLst/>
          </a:prstGeom>
          <a:solidFill>
            <a:srgbClr val="D5D5D5"/>
          </a:solidFill>
          <a:ln w="635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64" name="???"/>
          <p:cNvSpPr txBox="1"/>
          <p:nvPr/>
        </p:nvSpPr>
        <p:spPr>
          <a:xfrm>
            <a:off x="18055801" y="4664519"/>
            <a:ext cx="910740" cy="597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300" b="1">
                <a:solidFill>
                  <a:schemeClr val="accent4">
                    <a:hueOff val="-1247790"/>
                    <a:lumOff val="-12326"/>
                  </a:schemeClr>
                </a:solidFill>
              </a:defRPr>
            </a:lvl1pPr>
          </a:lstStyle>
          <a:p>
            <a:r>
              <a:t>???</a:t>
            </a:r>
          </a:p>
        </p:txBody>
      </p:sp>
      <p:sp>
        <p:nvSpPr>
          <p:cNvPr id="2" name="Google Shape;403;p55">
            <a:extLst>
              <a:ext uri="{FF2B5EF4-FFF2-40B4-BE49-F238E27FC236}">
                <a16:creationId xmlns:a16="http://schemas.microsoft.com/office/drawing/2014/main" id="{9B7C99F6-1969-E752-BD08-DB20C856DEB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34</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6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8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animBg="1" advAuto="0"/>
      <p:bldP spid="863" grpId="2" animBg="1" advAuto="0"/>
      <p:bldP spid="864" grpId="3"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plit”"/>
          <p:cNvSpPr txBox="1"/>
          <p:nvPr/>
        </p:nvSpPr>
        <p:spPr>
          <a:xfrm>
            <a:off x="4257502" y="6257457"/>
            <a:ext cx="2741610" cy="1201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500" b="1" spc="-130">
                <a:solidFill>
                  <a:schemeClr val="accent2">
                    <a:hueOff val="192982"/>
                    <a:satOff val="17755"/>
                    <a:lumOff val="-28483"/>
                  </a:schemeClr>
                </a:solidFill>
              </a:defRPr>
            </a:lvl1pPr>
          </a:lstStyle>
          <a:p>
            <a:r>
              <a:t>“split”</a:t>
            </a:r>
          </a:p>
        </p:txBody>
      </p:sp>
      <p:grpSp>
        <p:nvGrpSpPr>
          <p:cNvPr id="916" name="Group"/>
          <p:cNvGrpSpPr/>
          <p:nvPr/>
        </p:nvGrpSpPr>
        <p:grpSpPr>
          <a:xfrm>
            <a:off x="9259665" y="1799566"/>
            <a:ext cx="12997937" cy="10077232"/>
            <a:chOff x="0" y="0"/>
            <a:chExt cx="12997936" cy="10077230"/>
          </a:xfrm>
        </p:grpSpPr>
        <p:sp>
          <p:nvSpPr>
            <p:cNvPr id="870"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71"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72"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3"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4"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5"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6"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7"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8"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79"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880"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881"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2"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3"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4"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5"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6"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7"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8"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89"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0"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1"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2"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3"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4"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5"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6"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7"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8"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99"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0"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1"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2"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3"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4"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5"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6"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7"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8"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9"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0"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1"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2"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3"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4"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15"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917" name="Line Line" descr="Line Line"/>
          <p:cNvPicPr>
            <a:picLocks/>
          </p:cNvPicPr>
          <p:nvPr/>
        </p:nvPicPr>
        <p:blipFill>
          <a:blip r:embed="rId3"/>
          <a:stretch>
            <a:fillRect/>
          </a:stretch>
        </p:blipFill>
        <p:spPr>
          <a:xfrm rot="16200000">
            <a:off x="14780780" y="5761668"/>
            <a:ext cx="8830431" cy="101601"/>
          </a:xfrm>
          <a:prstGeom prst="rect">
            <a:avLst/>
          </a:prstGeom>
        </p:spPr>
      </p:pic>
      <p:pic>
        <p:nvPicPr>
          <p:cNvPr id="919" name="Line Line" descr="Line Line"/>
          <p:cNvPicPr>
            <a:picLocks/>
          </p:cNvPicPr>
          <p:nvPr/>
        </p:nvPicPr>
        <p:blipFill>
          <a:blip r:embed="rId4"/>
          <a:stretch>
            <a:fillRect/>
          </a:stretch>
        </p:blipFill>
        <p:spPr>
          <a:xfrm rot="10800000">
            <a:off x="9935246" y="4343310"/>
            <a:ext cx="12811274" cy="101601"/>
          </a:xfrm>
          <a:prstGeom prst="rect">
            <a:avLst/>
          </a:prstGeom>
        </p:spPr>
      </p:pic>
      <p:sp>
        <p:nvSpPr>
          <p:cNvPr id="921" name="Circle"/>
          <p:cNvSpPr/>
          <p:nvPr/>
        </p:nvSpPr>
        <p:spPr>
          <a:xfrm>
            <a:off x="18954125" y="4352028"/>
            <a:ext cx="332125" cy="332126"/>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22" name="we need a more complex split"/>
          <p:cNvSpPr txBox="1"/>
          <p:nvPr/>
        </p:nvSpPr>
        <p:spPr>
          <a:xfrm>
            <a:off x="2347836" y="11840264"/>
            <a:ext cx="6560942" cy="634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1853137">
              <a:defRPr sz="3496" spc="-69">
                <a:solidFill>
                  <a:schemeClr val="accent1">
                    <a:hueOff val="114395"/>
                    <a:lumOff val="-24975"/>
                  </a:schemeClr>
                </a:solidFill>
              </a:defRPr>
            </a:lvl1pPr>
          </a:lstStyle>
          <a:p>
            <a:r>
              <a:t>we need a more complex split</a:t>
            </a:r>
          </a:p>
        </p:txBody>
      </p:sp>
      <p:sp>
        <p:nvSpPr>
          <p:cNvPr id="923" name="Support vector machines!"/>
          <p:cNvSpPr txBox="1"/>
          <p:nvPr/>
        </p:nvSpPr>
        <p:spPr>
          <a:xfrm>
            <a:off x="2347836" y="12507222"/>
            <a:ext cx="5391680" cy="634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1853137">
              <a:defRPr sz="3496" b="1" spc="-69">
                <a:solidFill>
                  <a:schemeClr val="accent1">
                    <a:hueOff val="114395"/>
                    <a:lumOff val="-24975"/>
                  </a:schemeClr>
                </a:solidFill>
              </a:defRPr>
            </a:lvl1pPr>
          </a:lstStyle>
          <a:p>
            <a:r>
              <a:t>Support vector machines!</a:t>
            </a:r>
          </a:p>
        </p:txBody>
      </p:sp>
      <p:sp>
        <p:nvSpPr>
          <p:cNvPr id="2" name="Google Shape;403;p55">
            <a:extLst>
              <a:ext uri="{FF2B5EF4-FFF2-40B4-BE49-F238E27FC236}">
                <a16:creationId xmlns:a16="http://schemas.microsoft.com/office/drawing/2014/main" id="{54A188AF-AF5D-C23C-91CF-68CB6A16329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35</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 grpId="1" animBg="1" advAuto="0"/>
      <p:bldP spid="923" grpId="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p:cNvGrpSpPr/>
          <p:nvPr/>
        </p:nvGrpSpPr>
        <p:grpSpPr>
          <a:xfrm>
            <a:off x="5448572" y="2020541"/>
            <a:ext cx="12997938" cy="10077231"/>
            <a:chOff x="0" y="0"/>
            <a:chExt cx="12997936" cy="10077230"/>
          </a:xfrm>
        </p:grpSpPr>
        <p:sp>
          <p:nvSpPr>
            <p:cNvPr id="92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2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3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3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93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93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4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5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6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7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975" name="Circle"/>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976" name="Line Line" descr="Line Line"/>
          <p:cNvPicPr>
            <a:picLocks/>
          </p:cNvPicPr>
          <p:nvPr/>
        </p:nvPicPr>
        <p:blipFill>
          <a:blip r:embed="rId3"/>
          <a:stretch>
            <a:fillRect/>
          </a:stretch>
        </p:blipFill>
        <p:spPr>
          <a:xfrm rot="12867632">
            <a:off x="6003785" y="6139616"/>
            <a:ext cx="14320862" cy="101601"/>
          </a:xfrm>
          <a:prstGeom prst="rect">
            <a:avLst/>
          </a:prstGeom>
        </p:spPr>
      </p:pic>
      <p:sp>
        <p:nvSpPr>
          <p:cNvPr id="2" name="Google Shape;403;p55">
            <a:extLst>
              <a:ext uri="{FF2B5EF4-FFF2-40B4-BE49-F238E27FC236}">
                <a16:creationId xmlns:a16="http://schemas.microsoft.com/office/drawing/2014/main" id="{258EC9EF-94C8-3B8B-2125-4B5B415B89F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36</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7669D27B-3DA2-9B6A-8569-7F771B621C52}"/>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76"/>
                                        </p:tgtEl>
                                        <p:attrNameLst>
                                          <p:attrName>style.visibility</p:attrName>
                                        </p:attrNameLst>
                                      </p:cBhvr>
                                      <p:to>
                                        <p:strVal val="visible"/>
                                      </p:to>
                                    </p:set>
                                    <p:animEffect transition="in" filter="dissolve">
                                      <p:cBhvr>
                                        <p:cTn id="7" dur="700"/>
                                        <p:tgtEl>
                                          <p:spTgt spid="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Group"/>
          <p:cNvGrpSpPr/>
          <p:nvPr/>
        </p:nvGrpSpPr>
        <p:grpSpPr>
          <a:xfrm>
            <a:off x="5448572" y="2020541"/>
            <a:ext cx="12997938" cy="10077231"/>
            <a:chOff x="0" y="0"/>
            <a:chExt cx="12997936" cy="10077230"/>
          </a:xfrm>
        </p:grpSpPr>
        <p:sp>
          <p:nvSpPr>
            <p:cNvPr id="983"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84"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985"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6"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7"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8"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89"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0"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1"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2"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993"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994"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5"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6"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7"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8"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99"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0"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1"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2"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3"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4"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5"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6"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7"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8"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09"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0"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1"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2"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3"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4"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5"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6"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7"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8"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19"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0"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1"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2"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3"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4"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5"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6"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7"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28"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031" name="Line Line" descr="Line Line"/>
          <p:cNvPicPr>
            <a:picLocks/>
          </p:cNvPicPr>
          <p:nvPr/>
        </p:nvPicPr>
        <p:blipFill>
          <a:blip r:embed="rId3"/>
          <a:stretch>
            <a:fillRect/>
          </a:stretch>
        </p:blipFill>
        <p:spPr>
          <a:xfrm rot="12867632">
            <a:off x="4787110" y="8098565"/>
            <a:ext cx="14320862" cy="101601"/>
          </a:xfrm>
          <a:prstGeom prst="rect">
            <a:avLst/>
          </a:prstGeom>
        </p:spPr>
      </p:pic>
      <p:sp>
        <p:nvSpPr>
          <p:cNvPr id="2" name="Google Shape;403;p55">
            <a:extLst>
              <a:ext uri="{FF2B5EF4-FFF2-40B4-BE49-F238E27FC236}">
                <a16:creationId xmlns:a16="http://schemas.microsoft.com/office/drawing/2014/main" id="{AC577589-A0AF-5AE5-50F0-9342EE36778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37</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A386F305-01F0-3D1D-4F48-12D66B4D659B}"/>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Decision Trees">
            <a:extLst>
              <a:ext uri="{FF2B5EF4-FFF2-40B4-BE49-F238E27FC236}">
                <a16:creationId xmlns:a16="http://schemas.microsoft.com/office/drawing/2014/main" id="{99CCBF39-40E9-EC01-41BF-9E1690812AEC}"/>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4" name="Group"/>
          <p:cNvGrpSpPr/>
          <p:nvPr/>
        </p:nvGrpSpPr>
        <p:grpSpPr>
          <a:xfrm>
            <a:off x="5448572" y="2020541"/>
            <a:ext cx="12997938" cy="10077231"/>
            <a:chOff x="0" y="0"/>
            <a:chExt cx="12997936" cy="10077230"/>
          </a:xfrm>
        </p:grpSpPr>
        <p:sp>
          <p:nvSpPr>
            <p:cNvPr id="1038"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39"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40"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1"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2"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3"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4"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5"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6"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47"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1048"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1049"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0"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1"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2"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3"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4"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5"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6"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7"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8"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59"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0"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1"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2"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3"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4"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5"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6"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7"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8"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69"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0"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1"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2"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3"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4"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5"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6"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7"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8"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79"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0"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1"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2"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83"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086" name="Line Line" descr="Line Line"/>
          <p:cNvPicPr>
            <a:picLocks/>
          </p:cNvPicPr>
          <p:nvPr/>
        </p:nvPicPr>
        <p:blipFill>
          <a:blip r:embed="rId3"/>
          <a:stretch>
            <a:fillRect/>
          </a:stretch>
        </p:blipFill>
        <p:spPr>
          <a:xfrm rot="12867632">
            <a:off x="7315625" y="4496624"/>
            <a:ext cx="14320862" cy="101601"/>
          </a:xfrm>
          <a:prstGeom prst="rect">
            <a:avLst/>
          </a:prstGeom>
        </p:spPr>
      </p:pic>
      <p:sp>
        <p:nvSpPr>
          <p:cNvPr id="2" name="Google Shape;403;p55">
            <a:extLst>
              <a:ext uri="{FF2B5EF4-FFF2-40B4-BE49-F238E27FC236}">
                <a16:creationId xmlns:a16="http://schemas.microsoft.com/office/drawing/2014/main" id="{B980BE5E-6274-9C93-87E8-0341DC73D0E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38</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9FD43654-1932-FABC-B974-39DCA0D09DFF}"/>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Decision Trees">
            <a:extLst>
              <a:ext uri="{FF2B5EF4-FFF2-40B4-BE49-F238E27FC236}">
                <a16:creationId xmlns:a16="http://schemas.microsoft.com/office/drawing/2014/main" id="{FE23F52F-7851-7830-4DEE-5A3871CE544A}"/>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7" name="Group"/>
          <p:cNvGrpSpPr/>
          <p:nvPr/>
        </p:nvGrpSpPr>
        <p:grpSpPr>
          <a:xfrm>
            <a:off x="5448572" y="2020541"/>
            <a:ext cx="12997938" cy="10077231"/>
            <a:chOff x="0" y="0"/>
            <a:chExt cx="12997936" cy="10077230"/>
          </a:xfrm>
        </p:grpSpPr>
        <p:sp>
          <p:nvSpPr>
            <p:cNvPr id="1091" name="Line"/>
            <p:cNvSpPr/>
            <p:nvPr/>
          </p:nvSpPr>
          <p:spPr>
            <a:xfrm flipV="1">
              <a:off x="1333840" y="39635"/>
              <a:ext cx="1" cy="981751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92" name="Line"/>
            <p:cNvSpPr/>
            <p:nvPr/>
          </p:nvSpPr>
          <p:spPr>
            <a:xfrm flipH="1" flipV="1">
              <a:off x="453388" y="9151643"/>
              <a:ext cx="12541047"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093" name="Circle"/>
            <p:cNvSpPr/>
            <p:nvPr/>
          </p:nvSpPr>
          <p:spPr>
            <a:xfrm>
              <a:off x="2112653" y="8323240"/>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4" name="Circle"/>
            <p:cNvSpPr/>
            <p:nvPr/>
          </p:nvSpPr>
          <p:spPr>
            <a:xfrm>
              <a:off x="3179787" y="8323240"/>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5" name="Circle"/>
            <p:cNvSpPr/>
            <p:nvPr/>
          </p:nvSpPr>
          <p:spPr>
            <a:xfrm>
              <a:off x="2646221" y="701600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6" name="Circle"/>
            <p:cNvSpPr/>
            <p:nvPr/>
          </p:nvSpPr>
          <p:spPr>
            <a:xfrm>
              <a:off x="2646221" y="8109814"/>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7" name="Circle"/>
            <p:cNvSpPr/>
            <p:nvPr/>
          </p:nvSpPr>
          <p:spPr>
            <a:xfrm>
              <a:off x="2084401" y="7471809"/>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8" name="Circle"/>
            <p:cNvSpPr/>
            <p:nvPr/>
          </p:nvSpPr>
          <p:spPr>
            <a:xfrm>
              <a:off x="2752146" y="7562908"/>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99" name="Circle"/>
            <p:cNvSpPr/>
            <p:nvPr/>
          </p:nvSpPr>
          <p:spPr>
            <a:xfrm>
              <a:off x="3419892" y="7669621"/>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0" name="Comfort"/>
            <p:cNvSpPr txBox="1"/>
            <p:nvPr/>
          </p:nvSpPr>
          <p:spPr>
            <a:xfrm>
              <a:off x="0" y="143730"/>
              <a:ext cx="1265835"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Comfort</a:t>
              </a:r>
            </a:p>
          </p:txBody>
        </p:sp>
        <p:sp>
          <p:nvSpPr>
            <p:cNvPr id="1101" name="Fashion"/>
            <p:cNvSpPr txBox="1"/>
            <p:nvPr/>
          </p:nvSpPr>
          <p:spPr>
            <a:xfrm>
              <a:off x="11771116" y="9616171"/>
              <a:ext cx="12268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t>Fashion</a:t>
              </a:r>
            </a:p>
          </p:txBody>
        </p:sp>
        <p:sp>
          <p:nvSpPr>
            <p:cNvPr id="1102" name="Circle"/>
            <p:cNvSpPr/>
            <p:nvPr/>
          </p:nvSpPr>
          <p:spPr>
            <a:xfrm>
              <a:off x="4745300" y="1673216"/>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3" name="Circle"/>
            <p:cNvSpPr/>
            <p:nvPr/>
          </p:nvSpPr>
          <p:spPr>
            <a:xfrm>
              <a:off x="5812433" y="1673216"/>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4" name="Circle"/>
            <p:cNvSpPr/>
            <p:nvPr/>
          </p:nvSpPr>
          <p:spPr>
            <a:xfrm>
              <a:off x="6653613" y="36597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5" name="Circle"/>
            <p:cNvSpPr/>
            <p:nvPr/>
          </p:nvSpPr>
          <p:spPr>
            <a:xfrm>
              <a:off x="5278867" y="145978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6" name="Circle"/>
            <p:cNvSpPr/>
            <p:nvPr/>
          </p:nvSpPr>
          <p:spPr>
            <a:xfrm>
              <a:off x="6924787" y="212456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7" name="Circle"/>
            <p:cNvSpPr/>
            <p:nvPr/>
          </p:nvSpPr>
          <p:spPr>
            <a:xfrm>
              <a:off x="5812433" y="365977"/>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8" name="Circle"/>
            <p:cNvSpPr/>
            <p:nvPr/>
          </p:nvSpPr>
          <p:spPr>
            <a:xfrm>
              <a:off x="6052538" y="1019597"/>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9" name="Circle"/>
            <p:cNvSpPr/>
            <p:nvPr/>
          </p:nvSpPr>
          <p:spPr>
            <a:xfrm>
              <a:off x="10717558" y="89511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0" name="Circle"/>
            <p:cNvSpPr/>
            <p:nvPr/>
          </p:nvSpPr>
          <p:spPr>
            <a:xfrm>
              <a:off x="11251124" y="154873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1" name="Circle"/>
            <p:cNvSpPr/>
            <p:nvPr/>
          </p:nvSpPr>
          <p:spPr>
            <a:xfrm>
              <a:off x="12053378" y="24149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2" name="Circle"/>
            <p:cNvSpPr/>
            <p:nvPr/>
          </p:nvSpPr>
          <p:spPr>
            <a:xfrm>
              <a:off x="10717558" y="0"/>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3" name="Circle"/>
            <p:cNvSpPr/>
            <p:nvPr/>
          </p:nvSpPr>
          <p:spPr>
            <a:xfrm>
              <a:off x="12053378" y="1548729"/>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4" name="Circle"/>
            <p:cNvSpPr/>
            <p:nvPr/>
          </p:nvSpPr>
          <p:spPr>
            <a:xfrm>
              <a:off x="11251124" y="24149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5" name="Circle"/>
            <p:cNvSpPr/>
            <p:nvPr/>
          </p:nvSpPr>
          <p:spPr>
            <a:xfrm>
              <a:off x="11491229" y="89511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6" name="Circle"/>
            <p:cNvSpPr/>
            <p:nvPr/>
          </p:nvSpPr>
          <p:spPr>
            <a:xfrm>
              <a:off x="11042732" y="6073040"/>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7" name="Circle"/>
            <p:cNvSpPr/>
            <p:nvPr/>
          </p:nvSpPr>
          <p:spPr>
            <a:xfrm>
              <a:off x="12109866" y="6073040"/>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8" name="Circle"/>
            <p:cNvSpPr/>
            <p:nvPr/>
          </p:nvSpPr>
          <p:spPr>
            <a:xfrm>
              <a:off x="11919034" y="5177632"/>
              <a:ext cx="332125"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19" name="Circle"/>
            <p:cNvSpPr/>
            <p:nvPr/>
          </p:nvSpPr>
          <p:spPr>
            <a:xfrm>
              <a:off x="11919034" y="4282223"/>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0" name="Circle"/>
            <p:cNvSpPr/>
            <p:nvPr/>
          </p:nvSpPr>
          <p:spPr>
            <a:xfrm>
              <a:off x="10598288" y="4892371"/>
              <a:ext cx="332126" cy="33212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1" name="Circle"/>
            <p:cNvSpPr/>
            <p:nvPr/>
          </p:nvSpPr>
          <p:spPr>
            <a:xfrm>
              <a:off x="11227270" y="4403267"/>
              <a:ext cx="332125"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2" name="Circle"/>
            <p:cNvSpPr/>
            <p:nvPr/>
          </p:nvSpPr>
          <p:spPr>
            <a:xfrm>
              <a:off x="11385468" y="5467129"/>
              <a:ext cx="332126" cy="332126"/>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3" name="Circle"/>
            <p:cNvSpPr/>
            <p:nvPr/>
          </p:nvSpPr>
          <p:spPr>
            <a:xfrm>
              <a:off x="7393085"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4" name="Circle"/>
            <p:cNvSpPr/>
            <p:nvPr/>
          </p:nvSpPr>
          <p:spPr>
            <a:xfrm>
              <a:off x="8650049" y="5087063"/>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5" name="Circle"/>
            <p:cNvSpPr/>
            <p:nvPr/>
          </p:nvSpPr>
          <p:spPr>
            <a:xfrm>
              <a:off x="8943589" y="705901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6" name="Circle"/>
            <p:cNvSpPr/>
            <p:nvPr/>
          </p:nvSpPr>
          <p:spPr>
            <a:xfrm>
              <a:off x="7091766" y="6172387"/>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7" name="Circle"/>
            <p:cNvSpPr/>
            <p:nvPr/>
          </p:nvSpPr>
          <p:spPr>
            <a:xfrm>
              <a:off x="6223895" y="5571018"/>
              <a:ext cx="332125"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8" name="Circle"/>
            <p:cNvSpPr/>
            <p:nvPr/>
          </p:nvSpPr>
          <p:spPr>
            <a:xfrm>
              <a:off x="7393085" y="528575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29" name="Circle"/>
            <p:cNvSpPr/>
            <p:nvPr/>
          </p:nvSpPr>
          <p:spPr>
            <a:xfrm>
              <a:off x="8073563" y="6172387"/>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0" name="Circle"/>
            <p:cNvSpPr/>
            <p:nvPr/>
          </p:nvSpPr>
          <p:spPr>
            <a:xfrm>
              <a:off x="2646220"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1" name="Circle"/>
            <p:cNvSpPr/>
            <p:nvPr/>
          </p:nvSpPr>
          <p:spPr>
            <a:xfrm>
              <a:off x="3713353" y="4204573"/>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2" name="Circle"/>
            <p:cNvSpPr/>
            <p:nvPr/>
          </p:nvSpPr>
          <p:spPr>
            <a:xfrm>
              <a:off x="2646220" y="3510936"/>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3" name="Circle"/>
            <p:cNvSpPr/>
            <p:nvPr/>
          </p:nvSpPr>
          <p:spPr>
            <a:xfrm>
              <a:off x="3179788" y="399114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4" name="Circle"/>
            <p:cNvSpPr/>
            <p:nvPr/>
          </p:nvSpPr>
          <p:spPr>
            <a:xfrm>
              <a:off x="2966732" y="2817300"/>
              <a:ext cx="332126"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5" name="Circle"/>
            <p:cNvSpPr/>
            <p:nvPr/>
          </p:nvSpPr>
          <p:spPr>
            <a:xfrm>
              <a:off x="3713353" y="2897334"/>
              <a:ext cx="332126" cy="332126"/>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36" name="Circle"/>
            <p:cNvSpPr/>
            <p:nvPr/>
          </p:nvSpPr>
          <p:spPr>
            <a:xfrm>
              <a:off x="3179788" y="4693677"/>
              <a:ext cx="332125" cy="33212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139" name="Line Line" descr="Line Line"/>
          <p:cNvPicPr>
            <a:picLocks/>
          </p:cNvPicPr>
          <p:nvPr/>
        </p:nvPicPr>
        <p:blipFill>
          <a:blip r:embed="rId3"/>
          <a:stretch>
            <a:fillRect/>
          </a:stretch>
        </p:blipFill>
        <p:spPr>
          <a:xfrm rot="12867632">
            <a:off x="6003785" y="6139616"/>
            <a:ext cx="14320862" cy="101601"/>
          </a:xfrm>
          <a:prstGeom prst="rect">
            <a:avLst/>
          </a:prstGeom>
        </p:spPr>
      </p:pic>
      <p:sp>
        <p:nvSpPr>
          <p:cNvPr id="2" name="Google Shape;403;p55">
            <a:extLst>
              <a:ext uri="{FF2B5EF4-FFF2-40B4-BE49-F238E27FC236}">
                <a16:creationId xmlns:a16="http://schemas.microsoft.com/office/drawing/2014/main" id="{D201E581-D70B-79DF-7BE3-7708720E9C9D}"/>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39</a:t>
            </a:fld>
            <a:endParaRPr lang="en" dirty="0">
              <a:solidFill>
                <a:srgbClr val="004C7F"/>
              </a:solidFill>
              <a:latin typeface="Lato"/>
              <a:ea typeface="Lato"/>
              <a:cs typeface="Lato"/>
              <a:sym typeface="Lato"/>
            </a:endParaRPr>
          </a:p>
        </p:txBody>
      </p:sp>
      <p:sp>
        <p:nvSpPr>
          <p:cNvPr id="3" name="Circle">
            <a:extLst>
              <a:ext uri="{FF2B5EF4-FFF2-40B4-BE49-F238E27FC236}">
                <a16:creationId xmlns:a16="http://schemas.microsoft.com/office/drawing/2014/main" id="{96A4C1AD-0E05-4096-741E-919F3B37E20E}"/>
              </a:ext>
            </a:extLst>
          </p:cNvPr>
          <p:cNvSpPr/>
          <p:nvPr/>
        </p:nvSpPr>
        <p:spPr>
          <a:xfrm>
            <a:off x="15193611" y="4533233"/>
            <a:ext cx="332125" cy="33212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Decision Trees">
            <a:extLst>
              <a:ext uri="{FF2B5EF4-FFF2-40B4-BE49-F238E27FC236}">
                <a16:creationId xmlns:a16="http://schemas.microsoft.com/office/drawing/2014/main" id="{7608F532-4C38-05AC-01BD-B4509A923D2A}"/>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ixed acidity…"/>
          <p:cNvSpPr txBox="1"/>
          <p:nvPr/>
        </p:nvSpPr>
        <p:spPr>
          <a:xfrm>
            <a:off x="9951029" y="2169144"/>
            <a:ext cx="4630572" cy="841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Fixed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Volatile acidity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Citric acid</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Residual sugar</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Chlorides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Free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Total sulfur dioxide</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Density</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pH</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Sulphates</a:t>
            </a:r>
          </a:p>
          <a:p>
            <a:pPr marL="368299" indent="-368299" algn="l">
              <a:lnSpc>
                <a:spcPct val="140000"/>
              </a:lnSpc>
              <a:buSzPct val="123000"/>
              <a:buChar char="•"/>
              <a:defRPr sz="3600">
                <a:solidFill>
                  <a:schemeClr val="accent1">
                    <a:hueOff val="114395"/>
                    <a:lumOff val="-24975"/>
                  </a:schemeClr>
                </a:solidFill>
                <a:latin typeface="Helvetica Neue Medium"/>
                <a:ea typeface="Helvetica Neue Medium"/>
                <a:cs typeface="Helvetica Neue Medium"/>
                <a:sym typeface="Helvetica Neue Medium"/>
              </a:defRPr>
            </a:pPr>
            <a:r>
              <a:t>Alcohol</a:t>
            </a:r>
          </a:p>
        </p:txBody>
      </p:sp>
      <p:sp>
        <p:nvSpPr>
          <p:cNvPr id="211" name="Linear models might not be the best in some cases"/>
          <p:cNvSpPr txBox="1"/>
          <p:nvPr/>
        </p:nvSpPr>
        <p:spPr>
          <a:xfrm>
            <a:off x="7589305" y="11753196"/>
            <a:ext cx="9845670" cy="1128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marL="430275" indent="-430275" algn="l" defTabSz="1877520">
              <a:buSzPct val="123000"/>
              <a:buChar char="■"/>
              <a:defRPr sz="3387" spc="-67">
                <a:solidFill>
                  <a:srgbClr val="000000"/>
                </a:solidFill>
              </a:defRPr>
            </a:lvl1pPr>
          </a:lstStyle>
          <a:p>
            <a:pPr>
              <a:defRPr b="1"/>
            </a:pPr>
            <a:r>
              <a:rPr b="0"/>
              <a:t>Linear models might not be the best in some cases</a:t>
            </a:r>
          </a:p>
        </p:txBody>
      </p:sp>
      <p:sp>
        <p:nvSpPr>
          <p:cNvPr id="2" name="Google Shape;403;p55">
            <a:extLst>
              <a:ext uri="{FF2B5EF4-FFF2-40B4-BE49-F238E27FC236}">
                <a16:creationId xmlns:a16="http://schemas.microsoft.com/office/drawing/2014/main" id="{3441B606-A4E6-6990-552A-2B7D43B7D84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4" name="Group"/>
          <p:cNvGrpSpPr/>
          <p:nvPr/>
        </p:nvGrpSpPr>
        <p:grpSpPr>
          <a:xfrm>
            <a:off x="-23932249" y="-14018366"/>
            <a:ext cx="51047853" cy="37834916"/>
            <a:chOff x="0" y="0"/>
            <a:chExt cx="51047851" cy="37834915"/>
          </a:xfrm>
        </p:grpSpPr>
        <p:grpSp>
          <p:nvGrpSpPr>
            <p:cNvPr id="1190" name="Group"/>
            <p:cNvGrpSpPr/>
            <p:nvPr/>
          </p:nvGrpSpPr>
          <p:grpSpPr>
            <a:xfrm>
              <a:off x="-1" y="0"/>
              <a:ext cx="48800697" cy="37834916"/>
              <a:chOff x="0" y="0"/>
              <a:chExt cx="48800694" cy="37834916"/>
            </a:xfrm>
          </p:grpSpPr>
          <p:sp>
            <p:nvSpPr>
              <p:cNvPr id="1144"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145"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146"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7"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8"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49"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0"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1"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2"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3"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154"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155"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6"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7"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8"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59"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0"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1"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2"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3"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4"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5"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6"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7"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8"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69"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0"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1"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2"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3"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4"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5"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6"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7"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8"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79"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0"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1"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2"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3"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4"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5"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6"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7"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8"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89"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191" name="Circle"/>
            <p:cNvSpPr/>
            <p:nvPr/>
          </p:nvSpPr>
          <p:spPr>
            <a:xfrm>
              <a:off x="34490517" y="11013670"/>
              <a:ext cx="1246961" cy="1246961"/>
            </a:xfrm>
            <a:prstGeom prst="ellipse">
              <a:avLst/>
            </a:prstGeom>
            <a:solidFill>
              <a:schemeClr val="accent3">
                <a:hueOff val="-274225"/>
                <a:satOff val="26768"/>
                <a:lumOff val="11368"/>
                <a:alpha val="30108"/>
              </a:schemeClr>
            </a:solidFill>
            <a:ln w="63500" cap="flat">
              <a:solidFill>
                <a:schemeClr val="accent3">
                  <a:hueOff val="914338"/>
                  <a:satOff val="31515"/>
                  <a:lumOff val="-30790"/>
                  <a:alpha val="30108"/>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192" name="Line Line" descr="Line Line"/>
            <p:cNvPicPr>
              <a:picLocks/>
            </p:cNvPicPr>
            <p:nvPr/>
          </p:nvPicPr>
          <p:blipFill>
            <a:blip r:embed="rId3"/>
            <a:stretch>
              <a:fillRect/>
            </a:stretch>
          </p:blipFill>
          <p:spPr>
            <a:xfrm rot="12867632">
              <a:off x="2224472" y="15604978"/>
              <a:ext cx="53487751" cy="101601"/>
            </a:xfrm>
            <a:prstGeom prst="rect">
              <a:avLst/>
            </a:prstGeom>
            <a:effectLst/>
          </p:spPr>
        </p:pic>
      </p:grpSp>
      <p:pic>
        <p:nvPicPr>
          <p:cNvPr id="1195" name="Circle Circle" descr="Circle Circle"/>
          <p:cNvPicPr>
            <a:picLocks/>
          </p:cNvPicPr>
          <p:nvPr/>
        </p:nvPicPr>
        <p:blipFill>
          <a:blip r:embed="rId4"/>
          <a:stretch>
            <a:fillRect/>
          </a:stretch>
        </p:blipFill>
        <p:spPr>
          <a:xfrm>
            <a:off x="8437332" y="3232853"/>
            <a:ext cx="2639343" cy="2639344"/>
          </a:xfrm>
          <a:prstGeom prst="rect">
            <a:avLst/>
          </a:prstGeom>
        </p:spPr>
      </p:pic>
      <p:pic>
        <p:nvPicPr>
          <p:cNvPr id="1197" name="Circle Circle" descr="Circle Circle"/>
          <p:cNvPicPr>
            <a:picLocks/>
          </p:cNvPicPr>
          <p:nvPr/>
        </p:nvPicPr>
        <p:blipFill>
          <a:blip r:embed="rId4"/>
          <a:stretch>
            <a:fillRect/>
          </a:stretch>
        </p:blipFill>
        <p:spPr>
          <a:xfrm>
            <a:off x="16364022" y="8931781"/>
            <a:ext cx="2639344" cy="2639343"/>
          </a:xfrm>
          <a:prstGeom prst="rect">
            <a:avLst/>
          </a:prstGeom>
        </p:spPr>
      </p:pic>
      <p:grpSp>
        <p:nvGrpSpPr>
          <p:cNvPr id="1204" name="Group"/>
          <p:cNvGrpSpPr/>
          <p:nvPr/>
        </p:nvGrpSpPr>
        <p:grpSpPr>
          <a:xfrm>
            <a:off x="10862117" y="1858003"/>
            <a:ext cx="5568979" cy="6592844"/>
            <a:chOff x="1207630" y="267708"/>
            <a:chExt cx="5568977" cy="6592842"/>
          </a:xfrm>
        </p:grpSpPr>
        <p:sp>
          <p:nvSpPr>
            <p:cNvPr id="1199" name="the “closest” points in different samples"/>
            <p:cNvSpPr/>
            <p:nvPr/>
          </p:nvSpPr>
          <p:spPr>
            <a:xfrm>
              <a:off x="3566496" y="26770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t>the “closest” points in different samples</a:t>
              </a:r>
            </a:p>
          </p:txBody>
        </p:sp>
        <p:pic>
          <p:nvPicPr>
            <p:cNvPr id="1200" name="Line Line" descr="Line Line"/>
            <p:cNvPicPr>
              <a:picLocks/>
            </p:cNvPicPr>
            <p:nvPr/>
          </p:nvPicPr>
          <p:blipFill>
            <a:blip r:embed="rId5"/>
            <a:stretch>
              <a:fillRect/>
            </a:stretch>
          </p:blipFill>
          <p:spPr>
            <a:xfrm rot="9435355">
              <a:off x="1231951" y="911582"/>
              <a:ext cx="1158362" cy="358793"/>
            </a:xfrm>
            <a:prstGeom prst="rect">
              <a:avLst/>
            </a:prstGeom>
            <a:effectLst/>
          </p:spPr>
        </p:pic>
        <p:pic>
          <p:nvPicPr>
            <p:cNvPr id="1202" name="Line Line" descr="Line Line"/>
            <p:cNvPicPr>
              <a:picLocks/>
            </p:cNvPicPr>
            <p:nvPr/>
          </p:nvPicPr>
          <p:blipFill>
            <a:blip r:embed="rId6"/>
            <a:stretch>
              <a:fillRect/>
            </a:stretch>
          </p:blipFill>
          <p:spPr>
            <a:xfrm rot="4115164">
              <a:off x="2223302" y="3624312"/>
              <a:ext cx="6426319" cy="358792"/>
            </a:xfrm>
            <a:prstGeom prst="rect">
              <a:avLst/>
            </a:prstGeom>
            <a:effectLst/>
          </p:spPr>
        </p:pic>
      </p:grpSp>
      <p:sp>
        <p:nvSpPr>
          <p:cNvPr id="2" name="Google Shape;403;p55">
            <a:extLst>
              <a:ext uri="{FF2B5EF4-FFF2-40B4-BE49-F238E27FC236}">
                <a16:creationId xmlns:a16="http://schemas.microsoft.com/office/drawing/2014/main" id="{24BF68E4-9749-1F33-1C10-B05410D5EDB0}"/>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40</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95"/>
                                        </p:tgtEl>
                                        <p:attrNameLst>
                                          <p:attrName>style.visibility</p:attrName>
                                        </p:attrNameLst>
                                      </p:cBhvr>
                                      <p:to>
                                        <p:strVal val="visible"/>
                                      </p:to>
                                    </p:set>
                                    <p:animEffect transition="in" filter="dissolve">
                                      <p:cBhvr>
                                        <p:cTn id="7" dur="300"/>
                                        <p:tgtEl>
                                          <p:spTgt spid="1195"/>
                                        </p:tgtEl>
                                      </p:cBhvr>
                                    </p:animEffect>
                                  </p:childTnLst>
                                </p:cTn>
                              </p:par>
                            </p:childTnLst>
                          </p:cTn>
                        </p:par>
                        <p:par>
                          <p:cTn id="8" fill="hold">
                            <p:stCondLst>
                              <p:cond delay="300"/>
                            </p:stCondLst>
                            <p:childTnLst>
                              <p:par>
                                <p:cTn id="9" presetID="9" presetClass="entr" fill="hold" grpId="2" nodeType="afterEffect">
                                  <p:stCondLst>
                                    <p:cond delay="0"/>
                                  </p:stCondLst>
                                  <p:iterate>
                                    <p:tmAbs val="0"/>
                                  </p:iterate>
                                  <p:childTnLst>
                                    <p:set>
                                      <p:cBhvr>
                                        <p:cTn id="10" fill="hold"/>
                                        <p:tgtEl>
                                          <p:spTgt spid="1197"/>
                                        </p:tgtEl>
                                        <p:attrNameLst>
                                          <p:attrName>style.visibility</p:attrName>
                                        </p:attrNameLst>
                                      </p:cBhvr>
                                      <p:to>
                                        <p:strVal val="visible"/>
                                      </p:to>
                                    </p:set>
                                    <p:animEffect transition="in" filter="dissolve">
                                      <p:cBhvr>
                                        <p:cTn id="11" dur="300"/>
                                        <p:tgtEl>
                                          <p:spTgt spid="119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1" animBg="1" advAuto="0"/>
      <p:bldP spid="1197" grpId="2" animBg="1" advAuto="0"/>
      <p:bldP spid="1204" grpId="3"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5" name="Group"/>
          <p:cNvGrpSpPr/>
          <p:nvPr/>
        </p:nvGrpSpPr>
        <p:grpSpPr>
          <a:xfrm>
            <a:off x="-23932249" y="-14018366"/>
            <a:ext cx="48800697" cy="37834916"/>
            <a:chOff x="0" y="0"/>
            <a:chExt cx="48800694" cy="37834916"/>
          </a:xfrm>
        </p:grpSpPr>
        <p:sp>
          <p:nvSpPr>
            <p:cNvPr id="1209"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10"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11"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2"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3"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4"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5"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6"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7"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18"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219"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220"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1"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2"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3"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4"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5"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6"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7"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8"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29"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0"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1"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2"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3"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4"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5"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6"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7"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8"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39"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0"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1"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2"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3"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4"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5"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6"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7"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8"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49"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0"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1"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2"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3"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54"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256"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257" name="Line Line" descr="Line Line"/>
          <p:cNvPicPr>
            <a:picLocks/>
          </p:cNvPicPr>
          <p:nvPr/>
        </p:nvPicPr>
        <p:blipFill>
          <a:blip r:embed="rId3"/>
          <a:stretch>
            <a:fillRect/>
          </a:stretch>
        </p:blipFill>
        <p:spPr>
          <a:xfrm rot="12867632">
            <a:off x="-21707776" y="1586612"/>
            <a:ext cx="53487752" cy="101601"/>
          </a:xfrm>
          <a:prstGeom prst="rect">
            <a:avLst/>
          </a:prstGeom>
        </p:spPr>
      </p:pic>
      <p:sp>
        <p:nvSpPr>
          <p:cNvPr id="2" name="Google Shape;403;p55">
            <a:extLst>
              <a:ext uri="{FF2B5EF4-FFF2-40B4-BE49-F238E27FC236}">
                <a16:creationId xmlns:a16="http://schemas.microsoft.com/office/drawing/2014/main" id="{20DF1B44-7C5F-428C-2156-A1A1B97F6425}"/>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7" name="Group"/>
          <p:cNvGrpSpPr/>
          <p:nvPr/>
        </p:nvGrpSpPr>
        <p:grpSpPr>
          <a:xfrm>
            <a:off x="-23932249" y="-14018366"/>
            <a:ext cx="48800697" cy="37834916"/>
            <a:chOff x="0" y="0"/>
            <a:chExt cx="48800694" cy="37834916"/>
          </a:xfrm>
        </p:grpSpPr>
        <p:sp>
          <p:nvSpPr>
            <p:cNvPr id="1261"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62"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263"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4"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5"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6"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7"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8"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69"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0"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271"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272"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3"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4"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5"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6"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7"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8"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79"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0"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1"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2"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3"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4"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5"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6"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7"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8"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89"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0"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1"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2"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3"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4"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5"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6"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7"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8"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99"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0"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1"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2"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3"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4"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5"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06"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308"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09" name="Line Line" descr="Line Line"/>
          <p:cNvPicPr>
            <a:picLocks/>
          </p:cNvPicPr>
          <p:nvPr/>
        </p:nvPicPr>
        <p:blipFill>
          <a:blip r:embed="rId3"/>
          <a:stretch>
            <a:fillRect/>
          </a:stretch>
        </p:blipFill>
        <p:spPr>
          <a:xfrm rot="12867632">
            <a:off x="-22122243" y="2026984"/>
            <a:ext cx="53487751" cy="101601"/>
          </a:xfrm>
          <a:prstGeom prst="rect">
            <a:avLst/>
          </a:prstGeom>
        </p:spPr>
      </p:pic>
      <p:sp>
        <p:nvSpPr>
          <p:cNvPr id="1311" name="Thunderbolt"/>
          <p:cNvSpPr/>
          <p:nvPr/>
        </p:nvSpPr>
        <p:spPr>
          <a:xfrm>
            <a:off x="8086856" y="4204011"/>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2" name="Thunderbolt"/>
          <p:cNvSpPr/>
          <p:nvPr/>
        </p:nvSpPr>
        <p:spPr>
          <a:xfrm>
            <a:off x="8371802" y="4472866"/>
            <a:ext cx="439022" cy="852452"/>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 name="Google Shape;403;p55">
            <a:extLst>
              <a:ext uri="{FF2B5EF4-FFF2-40B4-BE49-F238E27FC236}">
                <a16:creationId xmlns:a16="http://schemas.microsoft.com/office/drawing/2014/main" id="{E90B180A-B6E8-97B9-506D-480B4F9A40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 grpId="0" animBg="1"/>
      <p:bldP spid="13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 name="Group"/>
          <p:cNvGrpSpPr/>
          <p:nvPr/>
        </p:nvGrpSpPr>
        <p:grpSpPr>
          <a:xfrm>
            <a:off x="-23932249" y="-14018366"/>
            <a:ext cx="48800697" cy="37834916"/>
            <a:chOff x="0" y="0"/>
            <a:chExt cx="48800694" cy="37834916"/>
          </a:xfrm>
        </p:grpSpPr>
        <p:sp>
          <p:nvSpPr>
            <p:cNvPr id="1315"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16"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17"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325"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326"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1"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6"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7"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8"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9"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0"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1"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2"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3"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4"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5"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6"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7"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8"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9"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60"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362"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3" name="Line Line" descr="Line Line"/>
          <p:cNvPicPr>
            <a:picLocks/>
          </p:cNvPicPr>
          <p:nvPr/>
        </p:nvPicPr>
        <p:blipFill>
          <a:blip r:embed="rId3"/>
          <a:stretch>
            <a:fillRect/>
          </a:stretch>
        </p:blipFill>
        <p:spPr>
          <a:xfrm rot="12867632">
            <a:off x="-21422830" y="939007"/>
            <a:ext cx="53487751" cy="101601"/>
          </a:xfrm>
          <a:prstGeom prst="rect">
            <a:avLst/>
          </a:prstGeom>
        </p:spPr>
      </p:pic>
      <p:sp>
        <p:nvSpPr>
          <p:cNvPr id="1365" name="Thunderbolt"/>
          <p:cNvSpPr/>
          <p:nvPr/>
        </p:nvSpPr>
        <p:spPr>
          <a:xfrm>
            <a:off x="17049715" y="7934218"/>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66" name="Thunderbolt"/>
          <p:cNvSpPr/>
          <p:nvPr/>
        </p:nvSpPr>
        <p:spPr>
          <a:xfrm>
            <a:off x="17334662" y="8203073"/>
            <a:ext cx="439022" cy="852453"/>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6">
              <a:satOff val="-16844"/>
              <a:lumOff val="-30747"/>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 name="Google Shape;403;p55">
            <a:extLst>
              <a:ext uri="{FF2B5EF4-FFF2-40B4-BE49-F238E27FC236}">
                <a16:creationId xmlns:a16="http://schemas.microsoft.com/office/drawing/2014/main" id="{26254DC4-186C-0E08-6FCF-4A003F2B89A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5" grpId="0" animBg="1"/>
      <p:bldP spid="136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5" name="Group"/>
          <p:cNvGrpSpPr/>
          <p:nvPr/>
        </p:nvGrpSpPr>
        <p:grpSpPr>
          <a:xfrm>
            <a:off x="-23948291" y="-14066476"/>
            <a:ext cx="48800697" cy="37834916"/>
            <a:chOff x="0" y="0"/>
            <a:chExt cx="48800694" cy="37834916"/>
          </a:xfrm>
        </p:grpSpPr>
        <p:sp>
          <p:nvSpPr>
            <p:cNvPr id="1369" name="Line"/>
            <p:cNvSpPr/>
            <p:nvPr/>
          </p:nvSpPr>
          <p:spPr>
            <a:xfrm flipV="1">
              <a:off x="5007897" y="148813"/>
              <a:ext cx="1" cy="36859814"/>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70" name="Line"/>
            <p:cNvSpPr/>
            <p:nvPr/>
          </p:nvSpPr>
          <p:spPr>
            <a:xfrm flipH="1" flipV="1">
              <a:off x="1702246" y="34359803"/>
              <a:ext cx="47085300"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371" name="Circle"/>
            <p:cNvSpPr/>
            <p:nvPr/>
          </p:nvSpPr>
          <p:spPr>
            <a:xfrm>
              <a:off x="7931949"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2" name="Circle"/>
            <p:cNvSpPr/>
            <p:nvPr/>
          </p:nvSpPr>
          <p:spPr>
            <a:xfrm>
              <a:off x="11938496" y="3124956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3" name="Circle"/>
            <p:cNvSpPr/>
            <p:nvPr/>
          </p:nvSpPr>
          <p:spPr>
            <a:xfrm>
              <a:off x="9935226" y="2634154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4" name="Circle"/>
            <p:cNvSpPr/>
            <p:nvPr/>
          </p:nvSpPr>
          <p:spPr>
            <a:xfrm>
              <a:off x="9935226" y="30448259"/>
              <a:ext cx="1246960"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5" name="Circle"/>
            <p:cNvSpPr/>
            <p:nvPr/>
          </p:nvSpPr>
          <p:spPr>
            <a:xfrm>
              <a:off x="7825875" y="28052873"/>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6" name="Circle"/>
            <p:cNvSpPr/>
            <p:nvPr/>
          </p:nvSpPr>
          <p:spPr>
            <a:xfrm>
              <a:off x="10332922" y="28394902"/>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7" name="Circle"/>
            <p:cNvSpPr/>
            <p:nvPr/>
          </p:nvSpPr>
          <p:spPr>
            <a:xfrm>
              <a:off x="12839968" y="28795560"/>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78" name="Comfort"/>
            <p:cNvSpPr txBox="1"/>
            <p:nvPr/>
          </p:nvSpPr>
          <p:spPr>
            <a:xfrm>
              <a:off x="0" y="539635"/>
              <a:ext cx="4752570"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Comfort</a:t>
              </a:r>
            </a:p>
          </p:txBody>
        </p:sp>
        <p:sp>
          <p:nvSpPr>
            <p:cNvPr id="1379" name="Fashion"/>
            <p:cNvSpPr txBox="1"/>
            <p:nvPr/>
          </p:nvSpPr>
          <p:spPr>
            <a:xfrm>
              <a:off x="44194604" y="36103873"/>
              <a:ext cx="4606091" cy="17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latin typeface="Helvetica Neue Medium"/>
                  <a:ea typeface="Helvetica Neue Medium"/>
                  <a:cs typeface="Helvetica Neue Medium"/>
                  <a:sym typeface="Helvetica Neue Medium"/>
                </a:defRPr>
              </a:lvl1pPr>
            </a:lstStyle>
            <a:p>
              <a:r>
                <a:t>Fashion</a:t>
              </a:r>
            </a:p>
          </p:txBody>
        </p:sp>
        <p:sp>
          <p:nvSpPr>
            <p:cNvPr id="1380" name="Circle"/>
            <p:cNvSpPr/>
            <p:nvPr/>
          </p:nvSpPr>
          <p:spPr>
            <a:xfrm>
              <a:off x="17816208"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1" name="Circle"/>
            <p:cNvSpPr/>
            <p:nvPr/>
          </p:nvSpPr>
          <p:spPr>
            <a:xfrm>
              <a:off x="21822754" y="628208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2" name="Circle"/>
            <p:cNvSpPr/>
            <p:nvPr/>
          </p:nvSpPr>
          <p:spPr>
            <a:xfrm>
              <a:off x="24980960"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3" name="Circle"/>
            <p:cNvSpPr/>
            <p:nvPr/>
          </p:nvSpPr>
          <p:spPr>
            <a:xfrm>
              <a:off x="19819484" y="5480773"/>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4" name="Circle"/>
            <p:cNvSpPr/>
            <p:nvPr/>
          </p:nvSpPr>
          <p:spPr>
            <a:xfrm>
              <a:off x="25999082" y="7976676"/>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5" name="Circle"/>
            <p:cNvSpPr/>
            <p:nvPr/>
          </p:nvSpPr>
          <p:spPr>
            <a:xfrm>
              <a:off x="21822754" y="137405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6" name="Circle"/>
            <p:cNvSpPr/>
            <p:nvPr/>
          </p:nvSpPr>
          <p:spPr>
            <a:xfrm>
              <a:off x="22724226" y="3828072"/>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7" name="Circle"/>
            <p:cNvSpPr/>
            <p:nvPr/>
          </p:nvSpPr>
          <p:spPr>
            <a:xfrm>
              <a:off x="40239026" y="336068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8" name="Circle"/>
            <p:cNvSpPr/>
            <p:nvPr/>
          </p:nvSpPr>
          <p:spPr>
            <a:xfrm>
              <a:off x="42242295" y="5814699"/>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9" name="Circle"/>
            <p:cNvSpPr/>
            <p:nvPr/>
          </p:nvSpPr>
          <p:spPr>
            <a:xfrm>
              <a:off x="45254354" y="906676"/>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0" name="Circle"/>
            <p:cNvSpPr/>
            <p:nvPr/>
          </p:nvSpPr>
          <p:spPr>
            <a:xfrm>
              <a:off x="40239026" y="0"/>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1" name="Circle"/>
            <p:cNvSpPr/>
            <p:nvPr/>
          </p:nvSpPr>
          <p:spPr>
            <a:xfrm>
              <a:off x="45254354" y="5814698"/>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2" name="Circle"/>
            <p:cNvSpPr/>
            <p:nvPr/>
          </p:nvSpPr>
          <p:spPr>
            <a:xfrm>
              <a:off x="42242295" y="906677"/>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3" name="Circle"/>
            <p:cNvSpPr/>
            <p:nvPr/>
          </p:nvSpPr>
          <p:spPr>
            <a:xfrm>
              <a:off x="43143769" y="3360690"/>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4" name="Circle"/>
            <p:cNvSpPr/>
            <p:nvPr/>
          </p:nvSpPr>
          <p:spPr>
            <a:xfrm>
              <a:off x="41459891"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5" name="Circle"/>
            <p:cNvSpPr/>
            <p:nvPr/>
          </p:nvSpPr>
          <p:spPr>
            <a:xfrm>
              <a:off x="45466437" y="22801203"/>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6" name="Circle"/>
            <p:cNvSpPr/>
            <p:nvPr/>
          </p:nvSpPr>
          <p:spPr>
            <a:xfrm>
              <a:off x="44749959" y="19439394"/>
              <a:ext cx="1246961"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7" name="Circle"/>
            <p:cNvSpPr/>
            <p:nvPr/>
          </p:nvSpPr>
          <p:spPr>
            <a:xfrm>
              <a:off x="44749959" y="16077589"/>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8" name="Circle"/>
            <p:cNvSpPr/>
            <p:nvPr/>
          </p:nvSpPr>
          <p:spPr>
            <a:xfrm>
              <a:off x="39791227" y="18368384"/>
              <a:ext cx="1246960"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99" name="Circle"/>
            <p:cNvSpPr/>
            <p:nvPr/>
          </p:nvSpPr>
          <p:spPr>
            <a:xfrm>
              <a:off x="42152735" y="16532048"/>
              <a:ext cx="1246961" cy="1246960"/>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0" name="Circle"/>
            <p:cNvSpPr/>
            <p:nvPr/>
          </p:nvSpPr>
          <p:spPr>
            <a:xfrm>
              <a:off x="42746690" y="20526312"/>
              <a:ext cx="1246960" cy="1246961"/>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1" name="Circle"/>
            <p:cNvSpPr/>
            <p:nvPr/>
          </p:nvSpPr>
          <p:spPr>
            <a:xfrm>
              <a:off x="27757307"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2" name="Circle"/>
            <p:cNvSpPr/>
            <p:nvPr/>
          </p:nvSpPr>
          <p:spPr>
            <a:xfrm>
              <a:off x="32476569" y="19099358"/>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3" name="Circle"/>
            <p:cNvSpPr/>
            <p:nvPr/>
          </p:nvSpPr>
          <p:spPr>
            <a:xfrm>
              <a:off x="33578666" y="26503048"/>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4" name="Circle"/>
            <p:cNvSpPr/>
            <p:nvPr/>
          </p:nvSpPr>
          <p:spPr>
            <a:xfrm>
              <a:off x="26626002" y="2317420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5" name="Circle"/>
            <p:cNvSpPr/>
            <p:nvPr/>
          </p:nvSpPr>
          <p:spPr>
            <a:xfrm>
              <a:off x="23367586" y="20916363"/>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6" name="Circle"/>
            <p:cNvSpPr/>
            <p:nvPr/>
          </p:nvSpPr>
          <p:spPr>
            <a:xfrm>
              <a:off x="27757307" y="19845353"/>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7" name="Circle"/>
            <p:cNvSpPr/>
            <p:nvPr/>
          </p:nvSpPr>
          <p:spPr>
            <a:xfrm>
              <a:off x="30312159" y="23174200"/>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8" name="Circle"/>
            <p:cNvSpPr/>
            <p:nvPr/>
          </p:nvSpPr>
          <p:spPr>
            <a:xfrm>
              <a:off x="9935223" y="15786051"/>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09" name="Circle"/>
            <p:cNvSpPr/>
            <p:nvPr/>
          </p:nvSpPr>
          <p:spPr>
            <a:xfrm>
              <a:off x="13941770" y="15786051"/>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0" name="Circle"/>
            <p:cNvSpPr/>
            <p:nvPr/>
          </p:nvSpPr>
          <p:spPr>
            <a:xfrm>
              <a:off x="9935223" y="13181795"/>
              <a:ext cx="1246960"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1" name="Circle"/>
            <p:cNvSpPr/>
            <p:nvPr/>
          </p:nvSpPr>
          <p:spPr>
            <a:xfrm>
              <a:off x="11938499" y="14984742"/>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2" name="Circle"/>
            <p:cNvSpPr/>
            <p:nvPr/>
          </p:nvSpPr>
          <p:spPr>
            <a:xfrm>
              <a:off x="11138584" y="10577541"/>
              <a:ext cx="1246961" cy="1246960"/>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3" name="Circle"/>
            <p:cNvSpPr/>
            <p:nvPr/>
          </p:nvSpPr>
          <p:spPr>
            <a:xfrm>
              <a:off x="13941770" y="10878030"/>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4" name="Circle"/>
            <p:cNvSpPr/>
            <p:nvPr/>
          </p:nvSpPr>
          <p:spPr>
            <a:xfrm>
              <a:off x="11938499" y="17622387"/>
              <a:ext cx="1246961" cy="1246961"/>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416" name="Circle"/>
          <p:cNvSpPr/>
          <p:nvPr/>
        </p:nvSpPr>
        <p:spPr>
          <a:xfrm>
            <a:off x="10558270" y="-3004696"/>
            <a:ext cx="1246961" cy="1246960"/>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17" name="a good split maximizes distance between the split line and samples"/>
          <p:cNvSpPr txBox="1"/>
          <p:nvPr/>
        </p:nvSpPr>
        <p:spPr>
          <a:xfrm>
            <a:off x="9028679" y="9965580"/>
            <a:ext cx="8338165" cy="1201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42036" indent="-542036" algn="l" defTabSz="2365188">
              <a:lnSpc>
                <a:spcPct val="120000"/>
              </a:lnSpc>
              <a:buSzPct val="123000"/>
              <a:buChar char="■"/>
              <a:defRPr sz="3298" spc="-65">
                <a:solidFill>
                  <a:srgbClr val="000000"/>
                </a:solidFill>
              </a:defRPr>
            </a:pPr>
            <a:r>
              <a:t>a good </a:t>
            </a:r>
            <a:r>
              <a:rPr b="1"/>
              <a:t>split</a:t>
            </a:r>
            <a:r>
              <a:t> maximizes distance between the split line and samples</a:t>
            </a:r>
          </a:p>
        </p:txBody>
      </p:sp>
      <p:pic>
        <p:nvPicPr>
          <p:cNvPr id="1418" name="Line Line" descr="Line Line"/>
          <p:cNvPicPr>
            <a:picLocks/>
          </p:cNvPicPr>
          <p:nvPr/>
        </p:nvPicPr>
        <p:blipFill>
          <a:blip r:embed="rId3"/>
          <a:stretch>
            <a:fillRect/>
          </a:stretch>
        </p:blipFill>
        <p:spPr>
          <a:xfrm rot="12867632">
            <a:off x="-21759585" y="1508900"/>
            <a:ext cx="53487751" cy="101601"/>
          </a:xfrm>
          <a:prstGeom prst="rect">
            <a:avLst/>
          </a:prstGeom>
        </p:spPr>
      </p:pic>
      <p:grpSp>
        <p:nvGrpSpPr>
          <p:cNvPr id="1423" name="Group"/>
          <p:cNvGrpSpPr/>
          <p:nvPr/>
        </p:nvGrpSpPr>
        <p:grpSpPr>
          <a:xfrm>
            <a:off x="11811999" y="-202458"/>
            <a:ext cx="4994040" cy="7561770"/>
            <a:chOff x="0" y="0"/>
            <a:chExt cx="4994039" cy="7561769"/>
          </a:xfrm>
        </p:grpSpPr>
        <p:pic>
          <p:nvPicPr>
            <p:cNvPr id="1421" name="Image" descr="Image"/>
            <p:cNvPicPr>
              <a:picLocks noChangeAspect="1"/>
            </p:cNvPicPr>
            <p:nvPr/>
          </p:nvPicPr>
          <p:blipFill>
            <a:blip r:embed="rId4"/>
            <a:srcRect/>
            <a:stretch>
              <a:fillRect/>
            </a:stretch>
          </p:blipFill>
          <p:spPr>
            <a:xfrm>
              <a:off x="2090186" y="2141481"/>
              <a:ext cx="1483550" cy="5420289"/>
            </a:xfrm>
            <a:prstGeom prst="rect">
              <a:avLst/>
            </a:prstGeom>
            <a:ln w="12700" cap="flat">
              <a:noFill/>
              <a:miter lim="400000"/>
            </a:ln>
            <a:effectLst/>
          </p:spPr>
        </p:pic>
        <p:sp>
          <p:nvSpPr>
            <p:cNvPr id="1422" name="We gotta do better than this!"/>
            <p:cNvSpPr txBox="1"/>
            <p:nvPr/>
          </p:nvSpPr>
          <p:spPr>
            <a:xfrm>
              <a:off x="0" y="0"/>
              <a:ext cx="4994040" cy="1962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a:solidFill>
                    <a:srgbClr val="000000"/>
                  </a:solidFill>
                  <a:latin typeface="Comic Sans MS"/>
                  <a:ea typeface="Comic Sans MS"/>
                  <a:cs typeface="Comic Sans MS"/>
                  <a:sym typeface="Comic Sans MS"/>
                </a:defRPr>
              </a:lvl1pPr>
            </a:lstStyle>
            <a:p>
              <a:r>
                <a:t>We gotta do better than this!</a:t>
              </a:r>
            </a:p>
          </p:txBody>
        </p:sp>
      </p:grpSp>
      <p:sp>
        <p:nvSpPr>
          <p:cNvPr id="1424" name="We want to make this big!"/>
          <p:cNvSpPr txBox="1"/>
          <p:nvPr/>
        </p:nvSpPr>
        <p:spPr>
          <a:xfrm>
            <a:off x="12573582" y="12380125"/>
            <a:ext cx="714786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rPr dirty="0"/>
              <a:t>We want to make this big!</a:t>
            </a:r>
          </a:p>
        </p:txBody>
      </p:sp>
      <p:cxnSp>
        <p:nvCxnSpPr>
          <p:cNvPr id="6" name="Straight Connector 5">
            <a:extLst>
              <a:ext uri="{FF2B5EF4-FFF2-40B4-BE49-F238E27FC236}">
                <a16:creationId xmlns:a16="http://schemas.microsoft.com/office/drawing/2014/main" id="{0407D785-374C-B148-C946-7E261BF816E0}"/>
              </a:ext>
            </a:extLst>
          </p:cNvPr>
          <p:cNvCxnSpPr>
            <a:cxnSpLocks/>
          </p:cNvCxnSpPr>
          <p:nvPr/>
        </p:nvCxnSpPr>
        <p:spPr>
          <a:xfrm flipV="1">
            <a:off x="9144000" y="4850982"/>
            <a:ext cx="577850" cy="85664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C21DED1E-E0AA-BF28-FC61-F13B2AB8132D}"/>
              </a:ext>
            </a:extLst>
          </p:cNvPr>
          <p:cNvCxnSpPr>
            <a:cxnSpLocks/>
          </p:cNvCxnSpPr>
          <p:nvPr/>
        </p:nvCxnSpPr>
        <p:spPr>
          <a:xfrm flipV="1">
            <a:off x="4433420" y="2921000"/>
            <a:ext cx="2466376" cy="35869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505D1EC2-692D-422F-686B-04168BC61FB1}"/>
              </a:ext>
            </a:extLst>
          </p:cNvPr>
          <p:cNvCxnSpPr>
            <a:cxnSpLocks/>
          </p:cNvCxnSpPr>
          <p:nvPr/>
        </p:nvCxnSpPr>
        <p:spPr>
          <a:xfrm flipV="1">
            <a:off x="58818" y="1259174"/>
            <a:ext cx="4389722" cy="630057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E05D019B-5A2C-9659-6B3A-6C26677D794D}"/>
              </a:ext>
            </a:extLst>
          </p:cNvPr>
          <p:cNvCxnSpPr>
            <a:cxnSpLocks/>
          </p:cNvCxnSpPr>
          <p:nvPr/>
        </p:nvCxnSpPr>
        <p:spPr>
          <a:xfrm flipV="1">
            <a:off x="3331401" y="3410262"/>
            <a:ext cx="4295471" cy="636905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76A846FC-D401-D56B-AD2F-A8532A1F7EA0}"/>
              </a:ext>
            </a:extLst>
          </p:cNvPr>
          <p:cNvCxnSpPr>
            <a:cxnSpLocks/>
          </p:cNvCxnSpPr>
          <p:nvPr/>
        </p:nvCxnSpPr>
        <p:spPr>
          <a:xfrm flipV="1">
            <a:off x="7003392" y="5164111"/>
            <a:ext cx="3167434" cy="46152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0AF8E945-477B-C062-0FBB-C03AD451647B}"/>
              </a:ext>
            </a:extLst>
          </p:cNvPr>
          <p:cNvCxnSpPr>
            <a:cxnSpLocks/>
          </p:cNvCxnSpPr>
          <p:nvPr/>
        </p:nvCxnSpPr>
        <p:spPr>
          <a:xfrm flipV="1">
            <a:off x="4433794" y="5032882"/>
            <a:ext cx="5533108" cy="802717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0B805930-1505-D4AB-6B55-FFEE020F3CC4}"/>
              </a:ext>
            </a:extLst>
          </p:cNvPr>
          <p:cNvCxnSpPr>
            <a:cxnSpLocks/>
          </p:cNvCxnSpPr>
          <p:nvPr/>
        </p:nvCxnSpPr>
        <p:spPr>
          <a:xfrm flipV="1">
            <a:off x="10248864" y="7817370"/>
            <a:ext cx="3758065" cy="524268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20" name="Equation"/>
              <p:cNvSpPr txBox="1"/>
              <p:nvPr/>
            </p:nvSpPr>
            <p:spPr>
              <a:xfrm>
                <a:off x="8226304" y="11609575"/>
                <a:ext cx="11351761"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0" smtClean="0">
                          <a:solidFill>
                            <a:srgbClr val="F27100"/>
                          </a:solidFill>
                          <a:latin typeface="Cambria Math" panose="02040503050406030204" pitchFamily="18" charset="0"/>
                        </a:rPr>
                        <m:t>max</m:t>
                      </m:r>
                      <m:r>
                        <a:rPr lang="en-US" sz="4800" b="0" i="1" smtClean="0">
                          <a:solidFill>
                            <a:srgbClr val="F27100"/>
                          </a:solidFill>
                          <a:latin typeface="Cambria Math" panose="02040503050406030204" pitchFamily="18" charset="0"/>
                        </a:rPr>
                        <m:t>⁡(</m:t>
                      </m:r>
                      <m:r>
                        <a:rPr lang="en-US" sz="4800" i="1">
                          <a:solidFill>
                            <a:srgbClr val="F27100"/>
                          </a:solidFill>
                          <a:latin typeface="Cambria Math" panose="02040503050406030204" pitchFamily="18" charset="0"/>
                        </a:rPr>
                        <m:t>𝑚𝑖𝑛</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b="0" i="1" smtClean="0">
                          <a:solidFill>
                            <a:srgbClr val="F27100"/>
                          </a:solidFill>
                          <a:latin typeface="Cambria Math" panose="02040503050406030204" pitchFamily="18" charset="0"/>
                        </a:rPr>
                        <m:t>)</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1420" name="Equation"/>
              <p:cNvSpPr txBox="1">
                <a:spLocks noRot="1" noChangeAspect="1" noMove="1" noResize="1" noEditPoints="1" noAdjustHandles="1" noChangeArrowheads="1" noChangeShapeType="1" noTextEdit="1"/>
              </p:cNvSpPr>
              <p:nvPr/>
            </p:nvSpPr>
            <p:spPr>
              <a:xfrm>
                <a:off x="8226304" y="11609575"/>
                <a:ext cx="11351761" cy="738664"/>
              </a:xfrm>
              <a:prstGeom prst="rect">
                <a:avLst/>
              </a:prstGeom>
              <a:blipFill>
                <a:blip r:embed="rId5"/>
                <a:stretch>
                  <a:fillRect t="-3333" r="-1341" b="-40000"/>
                </a:stretch>
              </a:blipFill>
              <a:ln w="12700">
                <a:miter lim="400000"/>
              </a:ln>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9A60B000-A227-4104-6BE6-DFBC05D0390D}"/>
              </a:ext>
            </a:extLst>
          </p:cNvPr>
          <p:cNvCxnSpPr>
            <a:cxnSpLocks/>
          </p:cNvCxnSpPr>
          <p:nvPr/>
        </p:nvCxnSpPr>
        <p:spPr>
          <a:xfrm flipV="1">
            <a:off x="14365252" y="4886287"/>
            <a:ext cx="2142830" cy="306101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65506467-ECBF-7946-268A-FCB2A4EAEC5C}"/>
              </a:ext>
            </a:extLst>
          </p:cNvPr>
          <p:cNvCxnSpPr>
            <a:cxnSpLocks/>
          </p:cNvCxnSpPr>
          <p:nvPr/>
        </p:nvCxnSpPr>
        <p:spPr>
          <a:xfrm flipV="1">
            <a:off x="17590957" y="9329155"/>
            <a:ext cx="568797" cy="84055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55AEFF2F-9D60-F7B2-ADB0-E7C5B384B922}"/>
              </a:ext>
            </a:extLst>
          </p:cNvPr>
          <p:cNvCxnSpPr>
            <a:cxnSpLocks/>
          </p:cNvCxnSpPr>
          <p:nvPr/>
        </p:nvCxnSpPr>
        <p:spPr>
          <a:xfrm flipV="1">
            <a:off x="17366844" y="7086091"/>
            <a:ext cx="2049451" cy="29261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097B192F-9314-A34B-96A6-2E359844F1FF}"/>
              </a:ext>
            </a:extLst>
          </p:cNvPr>
          <p:cNvCxnSpPr>
            <a:cxnSpLocks/>
          </p:cNvCxnSpPr>
          <p:nvPr/>
        </p:nvCxnSpPr>
        <p:spPr>
          <a:xfrm flipV="1">
            <a:off x="20341652" y="9358207"/>
            <a:ext cx="1805139" cy="267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02882D5F-48ED-DC2F-6CA7-40D5B022E409}"/>
              </a:ext>
            </a:extLst>
          </p:cNvPr>
          <p:cNvCxnSpPr>
            <a:cxnSpLocks/>
          </p:cNvCxnSpPr>
          <p:nvPr/>
        </p:nvCxnSpPr>
        <p:spPr>
          <a:xfrm flipV="1">
            <a:off x="18133873" y="5954463"/>
            <a:ext cx="3291278" cy="461165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5218BAC2-BDC2-DB22-FC0F-C5C4706384F1}"/>
              </a:ext>
            </a:extLst>
          </p:cNvPr>
          <p:cNvCxnSpPr>
            <a:cxnSpLocks/>
          </p:cNvCxnSpPr>
          <p:nvPr/>
        </p:nvCxnSpPr>
        <p:spPr>
          <a:xfrm flipV="1">
            <a:off x="14986238" y="3039397"/>
            <a:ext cx="3854986" cy="53690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4887CA45-406B-E6ED-D960-5928888E9B00}"/>
              </a:ext>
            </a:extLst>
          </p:cNvPr>
          <p:cNvCxnSpPr>
            <a:cxnSpLocks/>
          </p:cNvCxnSpPr>
          <p:nvPr/>
        </p:nvCxnSpPr>
        <p:spPr>
          <a:xfrm flipV="1">
            <a:off x="16680454" y="2609951"/>
            <a:ext cx="4754259" cy="69068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Google Shape;403;p55">
            <a:extLst>
              <a:ext uri="{FF2B5EF4-FFF2-40B4-BE49-F238E27FC236}">
                <a16:creationId xmlns:a16="http://schemas.microsoft.com/office/drawing/2014/main" id="{29F4D6AE-CE60-ABD4-119E-CE7CE691E7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44</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3" nodeType="clickEffect">
                                  <p:stCondLst>
                                    <p:cond delay="0"/>
                                  </p:stCondLst>
                                  <p:iterate>
                                    <p:tmAbs val="0"/>
                                  </p:iterate>
                                  <p:childTnLst>
                                    <p:set>
                                      <p:cBhvr>
                                        <p:cTn id="44" fill="hold"/>
                                        <p:tgtEl>
                                          <p:spTgt spid="14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4" nodeType="clickEffect">
                                  <p:stCondLst>
                                    <p:cond delay="0"/>
                                  </p:stCondLst>
                                  <p:iterate>
                                    <p:tmAbs val="0"/>
                                  </p:iterate>
                                  <p:childTnLst>
                                    <p:set>
                                      <p:cBhvr>
                                        <p:cTn id="48" fill="hold"/>
                                        <p:tgtEl>
                                          <p:spTgt spid="1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 grpId="1" animBg="1" advAuto="0"/>
      <p:bldP spid="1423" grpId="4" animBg="1" advAuto="0"/>
      <p:bldP spid="1424" grpId="3" animBg="1" advAuto="0"/>
      <p:bldP spid="1420" grpId="2"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5" name="Group"/>
          <p:cNvGrpSpPr/>
          <p:nvPr/>
        </p:nvGrpSpPr>
        <p:grpSpPr>
          <a:xfrm>
            <a:off x="12282041" y="3010784"/>
            <a:ext cx="10714054" cy="8128019"/>
            <a:chOff x="0" y="0"/>
            <a:chExt cx="10714053" cy="8128017"/>
          </a:xfrm>
        </p:grpSpPr>
        <p:sp>
          <p:nvSpPr>
            <p:cNvPr id="1429"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430"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431"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2"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3"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4"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5"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6"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7"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38"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439"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440"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1"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2"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3"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4"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5"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6"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7"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8"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49"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0"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1"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2"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3"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4"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5"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6"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7"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8"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59"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0"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1"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2"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3"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4"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5"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6"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7"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8"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69"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0"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1"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2"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3"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74"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476" name="Circle"/>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77" name="Line Line" descr="Line Line"/>
          <p:cNvPicPr>
            <a:picLocks/>
          </p:cNvPicPr>
          <p:nvPr/>
        </p:nvPicPr>
        <p:blipFill>
          <a:blip r:embed="rId3"/>
          <a:stretch>
            <a:fillRect/>
          </a:stretch>
        </p:blipFill>
        <p:spPr>
          <a:xfrm rot="12867632">
            <a:off x="12730745" y="6398152"/>
            <a:ext cx="11825855" cy="102065"/>
          </a:xfrm>
          <a:prstGeom prst="rect">
            <a:avLst/>
          </a:prstGeom>
        </p:spPr>
      </p:pic>
      <mc:AlternateContent xmlns:mc="http://schemas.openxmlformats.org/markup-compatibility/2006" xmlns:a14="http://schemas.microsoft.com/office/drawing/2010/main">
        <mc:Choice Requires="a14">
          <p:sp>
            <p:nvSpPr>
              <p:cNvPr id="1479" name="Equation"/>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1479" name="Equation"/>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2" name="Google Shape;403;p55">
            <a:extLst>
              <a:ext uri="{FF2B5EF4-FFF2-40B4-BE49-F238E27FC236}">
                <a16:creationId xmlns:a16="http://schemas.microsoft.com/office/drawing/2014/main" id="{08A3E271-E8AC-5649-8334-E9C6D1C861C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45</a:t>
            </a:fld>
            <a:endParaRPr lang="en" dirty="0">
              <a:solidFill>
                <a:srgbClr val="004C7F"/>
              </a:solidFill>
              <a:latin typeface="Lato"/>
              <a:ea typeface="Lato"/>
              <a:cs typeface="Lato"/>
              <a:sym typeface="Lato"/>
            </a:endParaRPr>
          </a:p>
        </p:txBody>
      </p:sp>
      <p:sp>
        <p:nvSpPr>
          <p:cNvPr id="3" name="We want to make this big!">
            <a:extLst>
              <a:ext uri="{FF2B5EF4-FFF2-40B4-BE49-F238E27FC236}">
                <a16:creationId xmlns:a16="http://schemas.microsoft.com/office/drawing/2014/main" id="{CFB9FA70-2B28-3311-605D-C16689AF5C10}"/>
              </a:ext>
            </a:extLst>
          </p:cNvPr>
          <p:cNvSpPr txBox="1"/>
          <p:nvPr/>
        </p:nvSpPr>
        <p:spPr>
          <a:xfrm>
            <a:off x="3270255" y="7792739"/>
            <a:ext cx="714786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rPr dirty="0"/>
              <a:t>We want to make this big!</a:t>
            </a:r>
          </a:p>
        </p:txBody>
      </p:sp>
      <p:sp>
        <p:nvSpPr>
          <p:cNvPr id="4" name="Decision Trees">
            <a:extLst>
              <a:ext uri="{FF2B5EF4-FFF2-40B4-BE49-F238E27FC236}">
                <a16:creationId xmlns:a16="http://schemas.microsoft.com/office/drawing/2014/main" id="{D0DBE3ED-CA99-1964-ABCA-34CCA2D31D0A}"/>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 name="Group"/>
          <p:cNvGrpSpPr/>
          <p:nvPr/>
        </p:nvGrpSpPr>
        <p:grpSpPr>
          <a:xfrm>
            <a:off x="12282041" y="3010784"/>
            <a:ext cx="10714054" cy="8128019"/>
            <a:chOff x="0" y="0"/>
            <a:chExt cx="10714053" cy="8128017"/>
          </a:xfrm>
        </p:grpSpPr>
        <p:sp>
          <p:nvSpPr>
            <p:cNvPr id="1541"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542"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543"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4"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5"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6"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7"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8"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49"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0"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551"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552"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3"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4"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5"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6"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7"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8"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9"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0"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1"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2"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3"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4"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5"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6"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7"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8"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9"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0"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1"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2"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3"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4"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5"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6"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7"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8"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79"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0"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1"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2"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3"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4"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5"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6"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594" name="Group"/>
          <p:cNvGrpSpPr/>
          <p:nvPr/>
        </p:nvGrpSpPr>
        <p:grpSpPr>
          <a:xfrm>
            <a:off x="14760937" y="3284649"/>
            <a:ext cx="416715" cy="1628691"/>
            <a:chOff x="1033845" y="139676"/>
            <a:chExt cx="416715" cy="1628690"/>
          </a:xfrm>
        </p:grpSpPr>
        <p:sp>
          <p:nvSpPr>
            <p:cNvPr id="1591" name="even better!"/>
            <p:cNvSpPr/>
            <p:nvPr/>
          </p:nvSpPr>
          <p:spPr>
            <a:xfrm>
              <a:off x="1450560" y="139676"/>
              <a:ext cx="0" cy="837115"/>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even better!</a:t>
              </a:r>
            </a:p>
          </p:txBody>
        </p:sp>
        <p:pic>
          <p:nvPicPr>
            <p:cNvPr id="1592" name="Line Line" descr="Line Line"/>
            <p:cNvPicPr>
              <a:picLocks/>
            </p:cNvPicPr>
            <p:nvPr/>
          </p:nvPicPr>
          <p:blipFill>
            <a:blip r:embed="rId3"/>
            <a:stretch>
              <a:fillRect/>
            </a:stretch>
          </p:blipFill>
          <p:spPr>
            <a:xfrm rot="6678331">
              <a:off x="634061" y="1009789"/>
              <a:ext cx="1158361" cy="358793"/>
            </a:xfrm>
            <a:prstGeom prst="rect">
              <a:avLst/>
            </a:prstGeom>
            <a:effectLst/>
          </p:spPr>
        </p:pic>
      </p:grpSp>
      <p:sp>
        <p:nvSpPr>
          <p:cNvPr id="2" name="Google Shape;403;p55">
            <a:extLst>
              <a:ext uri="{FF2B5EF4-FFF2-40B4-BE49-F238E27FC236}">
                <a16:creationId xmlns:a16="http://schemas.microsoft.com/office/drawing/2014/main" id="{725A01C7-F574-A9FD-A89A-746861352F0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46</a:t>
            </a:fld>
            <a:endParaRPr lang="en" dirty="0">
              <a:solidFill>
                <a:srgbClr val="004C7F"/>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866704E9-DD83-C633-5B35-34F6CFA5FA8C}"/>
                  </a:ext>
                </a:extLst>
              </p:cNvPr>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3" name="Equation">
                <a:extLst>
                  <a:ext uri="{FF2B5EF4-FFF2-40B4-BE49-F238E27FC236}">
                    <a16:creationId xmlns:a16="http://schemas.microsoft.com/office/drawing/2014/main" id="{866704E9-DD83-C633-5B35-34F6CFA5FA8C}"/>
                  </a:ext>
                </a:extLst>
              </p:cNvPr>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4" name="We want to make this big!">
            <a:extLst>
              <a:ext uri="{FF2B5EF4-FFF2-40B4-BE49-F238E27FC236}">
                <a16:creationId xmlns:a16="http://schemas.microsoft.com/office/drawing/2014/main" id="{C01FBB7A-FA4D-0575-65B6-F3B7AB0A1E1A}"/>
              </a:ext>
            </a:extLst>
          </p:cNvPr>
          <p:cNvSpPr txBox="1"/>
          <p:nvPr/>
        </p:nvSpPr>
        <p:spPr>
          <a:xfrm>
            <a:off x="3270255" y="7792739"/>
            <a:ext cx="714786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rPr dirty="0"/>
              <a:t>We want to make this big!</a:t>
            </a:r>
          </a:p>
        </p:txBody>
      </p:sp>
      <p:sp>
        <p:nvSpPr>
          <p:cNvPr id="12" name="Freeform 11">
            <a:extLst>
              <a:ext uri="{FF2B5EF4-FFF2-40B4-BE49-F238E27FC236}">
                <a16:creationId xmlns:a16="http://schemas.microsoft.com/office/drawing/2014/main" id="{D00BE1C2-B3EE-7E43-56B8-E41E0D5F869C}"/>
              </a:ext>
            </a:extLst>
          </p:cNvPr>
          <p:cNvSpPr/>
          <p:nvPr/>
        </p:nvSpPr>
        <p:spPr>
          <a:xfrm>
            <a:off x="13411201" y="4793673"/>
            <a:ext cx="7609246" cy="5791200"/>
          </a:xfrm>
          <a:custGeom>
            <a:avLst/>
            <a:gdLst>
              <a:gd name="connsiteX0" fmla="*/ 7703127 w 7703127"/>
              <a:gd name="connsiteY0" fmla="*/ 5791200 h 5791200"/>
              <a:gd name="connsiteX1" fmla="*/ 6206836 w 7703127"/>
              <a:gd name="connsiteY1" fmla="*/ 1191491 h 5791200"/>
              <a:gd name="connsiteX2" fmla="*/ 0 w 7703127"/>
              <a:gd name="connsiteY2" fmla="*/ 0 h 5791200"/>
            </a:gdLst>
            <a:ahLst/>
            <a:cxnLst>
              <a:cxn ang="0">
                <a:pos x="connsiteX0" y="connsiteY0"/>
              </a:cxn>
              <a:cxn ang="0">
                <a:pos x="connsiteX1" y="connsiteY1"/>
              </a:cxn>
              <a:cxn ang="0">
                <a:pos x="connsiteX2" y="connsiteY2"/>
              </a:cxn>
            </a:cxnLst>
            <a:rect l="l" t="t" r="r" b="b"/>
            <a:pathLst>
              <a:path w="7703127" h="5791200">
                <a:moveTo>
                  <a:pt x="7703127" y="5791200"/>
                </a:moveTo>
                <a:cubicBezTo>
                  <a:pt x="7596908" y="3973945"/>
                  <a:pt x="7490690" y="2156691"/>
                  <a:pt x="6206836" y="1191491"/>
                </a:cubicBezTo>
                <a:cubicBezTo>
                  <a:pt x="4922982" y="226291"/>
                  <a:pt x="147782" y="277091"/>
                  <a:pt x="0" y="0"/>
                </a:cubicBezTo>
              </a:path>
            </a:pathLst>
          </a:custGeom>
          <a:noFill/>
          <a:ln w="76200" cap="flat">
            <a:solidFill>
              <a:srgbClr val="EF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Circle">
            <a:extLst>
              <a:ext uri="{FF2B5EF4-FFF2-40B4-BE49-F238E27FC236}">
                <a16:creationId xmlns:a16="http://schemas.microsoft.com/office/drawing/2014/main" id="{3106EA25-5368-BD54-8BAA-C69737C82B35}"/>
              </a:ext>
            </a:extLst>
          </p:cNvPr>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Decision Trees">
            <a:extLst>
              <a:ext uri="{FF2B5EF4-FFF2-40B4-BE49-F238E27FC236}">
                <a16:creationId xmlns:a16="http://schemas.microsoft.com/office/drawing/2014/main" id="{0DDA2520-A6FD-EDC7-5E2D-E16EA07DD53E}"/>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p:tmAbs val="0"/>
                                  </p:iterate>
                                  <p:childTnLst>
                                    <p:set>
                                      <p:cBhvr>
                                        <p:cTn id="6" fill="hold"/>
                                        <p:tgtEl>
                                          <p:spTgt spid="1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 grpId="2"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250F66-69F7-2770-5359-24CD55C35C39}"/>
              </a:ext>
            </a:extLst>
          </p:cNvPr>
          <p:cNvPicPr>
            <a:picLocks noChangeAspect="1"/>
          </p:cNvPicPr>
          <p:nvPr/>
        </p:nvPicPr>
        <p:blipFill>
          <a:blip r:embed="rId3"/>
          <a:stretch>
            <a:fillRect/>
          </a:stretch>
        </p:blipFill>
        <p:spPr>
          <a:xfrm>
            <a:off x="11978312" y="3322969"/>
            <a:ext cx="11028472" cy="8095338"/>
          </a:xfrm>
          <a:prstGeom prst="rect">
            <a:avLst/>
          </a:prstGeom>
        </p:spPr>
      </p:pic>
      <p:grpSp>
        <p:nvGrpSpPr>
          <p:cNvPr id="1647" name="Group"/>
          <p:cNvGrpSpPr/>
          <p:nvPr/>
        </p:nvGrpSpPr>
        <p:grpSpPr>
          <a:xfrm>
            <a:off x="12282041" y="3010784"/>
            <a:ext cx="10714054" cy="8128019"/>
            <a:chOff x="0" y="0"/>
            <a:chExt cx="10714053" cy="8128017"/>
          </a:xfrm>
        </p:grpSpPr>
        <p:sp>
          <p:nvSpPr>
            <p:cNvPr id="1601" name="Line"/>
            <p:cNvSpPr/>
            <p:nvPr/>
          </p:nvSpPr>
          <p:spPr>
            <a:xfrm flipV="1">
              <a:off x="1099766" y="32682"/>
              <a:ext cx="1" cy="8095336"/>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02" name="Line"/>
            <p:cNvSpPr/>
            <p:nvPr/>
          </p:nvSpPr>
          <p:spPr>
            <a:xfrm flipH="1" flipV="1">
              <a:off x="373823" y="7546270"/>
              <a:ext cx="10340231"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03" name="Circle"/>
            <p:cNvSpPr/>
            <p:nvPr/>
          </p:nvSpPr>
          <p:spPr>
            <a:xfrm>
              <a:off x="1741906"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4" name="Circle"/>
            <p:cNvSpPr/>
            <p:nvPr/>
          </p:nvSpPr>
          <p:spPr>
            <a:xfrm>
              <a:off x="2621769" y="6863184"/>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5" name="Circle"/>
            <p:cNvSpPr/>
            <p:nvPr/>
          </p:nvSpPr>
          <p:spPr>
            <a:xfrm>
              <a:off x="2181838" y="578526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6" name="Circle"/>
            <p:cNvSpPr/>
            <p:nvPr/>
          </p:nvSpPr>
          <p:spPr>
            <a:xfrm>
              <a:off x="2181838" y="6687197"/>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7" name="Circle"/>
            <p:cNvSpPr/>
            <p:nvPr/>
          </p:nvSpPr>
          <p:spPr>
            <a:xfrm>
              <a:off x="1718611" y="6161110"/>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8" name="Circle"/>
            <p:cNvSpPr/>
            <p:nvPr/>
          </p:nvSpPr>
          <p:spPr>
            <a:xfrm>
              <a:off x="2269175" y="6236229"/>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9" name="Circle"/>
            <p:cNvSpPr/>
            <p:nvPr/>
          </p:nvSpPr>
          <p:spPr>
            <a:xfrm>
              <a:off x="2819738" y="63242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0" name="Comfort"/>
            <p:cNvSpPr txBox="1"/>
            <p:nvPr/>
          </p:nvSpPr>
          <p:spPr>
            <a:xfrm>
              <a:off x="0" y="118517"/>
              <a:ext cx="1043695"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Comfort</a:t>
              </a:r>
            </a:p>
          </p:txBody>
        </p:sp>
        <p:sp>
          <p:nvSpPr>
            <p:cNvPr id="1611" name="Fashion"/>
            <p:cNvSpPr txBox="1"/>
            <p:nvPr/>
          </p:nvSpPr>
          <p:spPr>
            <a:xfrm>
              <a:off x="9615873" y="7715884"/>
              <a:ext cx="1011528" cy="38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800">
                  <a:latin typeface="Helvetica Neue Medium"/>
                  <a:ea typeface="Helvetica Neue Medium"/>
                  <a:cs typeface="Helvetica Neue Medium"/>
                  <a:sym typeface="Helvetica Neue Medium"/>
                </a:defRPr>
              </a:lvl1pPr>
            </a:lstStyle>
            <a:p>
              <a:r>
                <a:t>Fashion</a:t>
              </a:r>
            </a:p>
          </p:txBody>
        </p:sp>
        <p:sp>
          <p:nvSpPr>
            <p:cNvPr id="1612" name="Circle"/>
            <p:cNvSpPr/>
            <p:nvPr/>
          </p:nvSpPr>
          <p:spPr>
            <a:xfrm>
              <a:off x="3912551"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3" name="Circle"/>
            <p:cNvSpPr/>
            <p:nvPr/>
          </p:nvSpPr>
          <p:spPr>
            <a:xfrm>
              <a:off x="4792414" y="1379702"/>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4" name="Circle"/>
            <p:cNvSpPr/>
            <p:nvPr/>
          </p:nvSpPr>
          <p:spPr>
            <a:xfrm>
              <a:off x="5485976"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5" name="Circle"/>
            <p:cNvSpPr/>
            <p:nvPr/>
          </p:nvSpPr>
          <p:spPr>
            <a:xfrm>
              <a:off x="4352483" y="1203714"/>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6" name="Circle"/>
            <p:cNvSpPr/>
            <p:nvPr/>
          </p:nvSpPr>
          <p:spPr>
            <a:xfrm>
              <a:off x="5709562" y="1751877"/>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7" name="Circle"/>
            <p:cNvSpPr/>
            <p:nvPr/>
          </p:nvSpPr>
          <p:spPr>
            <a:xfrm>
              <a:off x="4792414" y="301777"/>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8" name="Circle"/>
            <p:cNvSpPr/>
            <p:nvPr/>
          </p:nvSpPr>
          <p:spPr>
            <a:xfrm>
              <a:off x="4990383" y="840740"/>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19" name="Circle"/>
            <p:cNvSpPr/>
            <p:nvPr/>
          </p:nvSpPr>
          <p:spPr>
            <a:xfrm>
              <a:off x="88367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0" name="Circle"/>
            <p:cNvSpPr/>
            <p:nvPr/>
          </p:nvSpPr>
          <p:spPr>
            <a:xfrm>
              <a:off x="9276675" y="127705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1" name="Circle"/>
            <p:cNvSpPr/>
            <p:nvPr/>
          </p:nvSpPr>
          <p:spPr>
            <a:xfrm>
              <a:off x="9938142" y="199128"/>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2" name="Circle"/>
            <p:cNvSpPr/>
            <p:nvPr/>
          </p:nvSpPr>
          <p:spPr>
            <a:xfrm>
              <a:off x="8836744" y="-1"/>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3" name="Circle"/>
            <p:cNvSpPr/>
            <p:nvPr/>
          </p:nvSpPr>
          <p:spPr>
            <a:xfrm>
              <a:off x="9938142" y="1277052"/>
              <a:ext cx="273841"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4" name="Circle"/>
            <p:cNvSpPr/>
            <p:nvPr/>
          </p:nvSpPr>
          <p:spPr>
            <a:xfrm>
              <a:off x="9276675" y="199129"/>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5" name="Circle"/>
            <p:cNvSpPr/>
            <p:nvPr/>
          </p:nvSpPr>
          <p:spPr>
            <a:xfrm>
              <a:off x="9474644" y="738091"/>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6" name="Circle"/>
            <p:cNvSpPr/>
            <p:nvPr/>
          </p:nvSpPr>
          <p:spPr>
            <a:xfrm>
              <a:off x="9104853" y="5007713"/>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7" name="Circle"/>
            <p:cNvSpPr/>
            <p:nvPr/>
          </p:nvSpPr>
          <p:spPr>
            <a:xfrm>
              <a:off x="9984716" y="5007713"/>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8" name="Circle"/>
            <p:cNvSpPr/>
            <p:nvPr/>
          </p:nvSpPr>
          <p:spPr>
            <a:xfrm>
              <a:off x="9827373" y="4269376"/>
              <a:ext cx="273842"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9" name="Circle"/>
            <p:cNvSpPr/>
            <p:nvPr/>
          </p:nvSpPr>
          <p:spPr>
            <a:xfrm>
              <a:off x="9827373" y="3531039"/>
              <a:ext cx="273842" cy="273865"/>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0" name="Circle"/>
            <p:cNvSpPr/>
            <p:nvPr/>
          </p:nvSpPr>
          <p:spPr>
            <a:xfrm>
              <a:off x="8738404" y="4034155"/>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1" name="Circle"/>
            <p:cNvSpPr/>
            <p:nvPr/>
          </p:nvSpPr>
          <p:spPr>
            <a:xfrm>
              <a:off x="9257007" y="363085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2" name="Circle"/>
            <p:cNvSpPr/>
            <p:nvPr/>
          </p:nvSpPr>
          <p:spPr>
            <a:xfrm>
              <a:off x="9387443" y="4508090"/>
              <a:ext cx="273841" cy="273864"/>
            </a:xfrm>
            <a:prstGeom prst="ellipse">
              <a:avLst/>
            </a:prstGeom>
            <a:solidFill>
              <a:schemeClr val="accent3">
                <a:hueOff val="-274225"/>
                <a:satOff val="26768"/>
                <a:lumOff val="11368"/>
              </a:schemeClr>
            </a:solidFill>
            <a:ln w="635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3" name="Circle"/>
            <p:cNvSpPr/>
            <p:nvPr/>
          </p:nvSpPr>
          <p:spPr>
            <a:xfrm>
              <a:off x="6095679" y="582073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4" name="Circle"/>
            <p:cNvSpPr/>
            <p:nvPr/>
          </p:nvSpPr>
          <p:spPr>
            <a:xfrm>
              <a:off x="7132060" y="419469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5" name="Circle"/>
            <p:cNvSpPr/>
            <p:nvPr/>
          </p:nvSpPr>
          <p:spPr>
            <a:xfrm>
              <a:off x="7374087" y="582073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6" name="Circle"/>
            <p:cNvSpPr/>
            <p:nvPr/>
          </p:nvSpPr>
          <p:spPr>
            <a:xfrm>
              <a:off x="5847238" y="5089632"/>
              <a:ext cx="273842"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7" name="Circle"/>
            <p:cNvSpPr/>
            <p:nvPr/>
          </p:nvSpPr>
          <p:spPr>
            <a:xfrm>
              <a:off x="5131669" y="4593755"/>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8" name="Circle"/>
            <p:cNvSpPr/>
            <p:nvPr/>
          </p:nvSpPr>
          <p:spPr>
            <a:xfrm>
              <a:off x="6095679" y="4358534"/>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9" name="Circle"/>
            <p:cNvSpPr/>
            <p:nvPr/>
          </p:nvSpPr>
          <p:spPr>
            <a:xfrm>
              <a:off x="6656741" y="5089632"/>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0" name="Circle"/>
            <p:cNvSpPr/>
            <p:nvPr/>
          </p:nvSpPr>
          <p:spPr>
            <a:xfrm>
              <a:off x="2181837" y="3467010"/>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1" name="Circle"/>
            <p:cNvSpPr/>
            <p:nvPr/>
          </p:nvSpPr>
          <p:spPr>
            <a:xfrm>
              <a:off x="3061700" y="3467010"/>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2" name="Circle"/>
            <p:cNvSpPr/>
            <p:nvPr/>
          </p:nvSpPr>
          <p:spPr>
            <a:xfrm>
              <a:off x="2181837" y="2895051"/>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3" name="Circle"/>
            <p:cNvSpPr/>
            <p:nvPr/>
          </p:nvSpPr>
          <p:spPr>
            <a:xfrm>
              <a:off x="2621770" y="3291023"/>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4" name="Circle"/>
            <p:cNvSpPr/>
            <p:nvPr/>
          </p:nvSpPr>
          <p:spPr>
            <a:xfrm>
              <a:off x="2446103" y="2323091"/>
              <a:ext cx="273841"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5" name="Circle"/>
            <p:cNvSpPr/>
            <p:nvPr/>
          </p:nvSpPr>
          <p:spPr>
            <a:xfrm>
              <a:off x="3061700" y="2389086"/>
              <a:ext cx="273842" cy="273865"/>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6" name="Circle"/>
            <p:cNvSpPr/>
            <p:nvPr/>
          </p:nvSpPr>
          <p:spPr>
            <a:xfrm>
              <a:off x="2621770" y="3870316"/>
              <a:ext cx="273841" cy="273864"/>
            </a:xfrm>
            <a:prstGeom prst="ellipse">
              <a:avLst/>
            </a:prstGeom>
            <a:solidFill>
              <a:schemeClr val="accent5">
                <a:hueOff val="-152895"/>
                <a:lumOff val="12368"/>
              </a:schemeClr>
            </a:solid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653" name="support-vector machines are classifiers that divide data by class, aiming to create a margin that’s as wide as possible.…"/>
          <p:cNvSpPr txBox="1"/>
          <p:nvPr/>
        </p:nvSpPr>
        <p:spPr>
          <a:xfrm>
            <a:off x="1377216" y="10534317"/>
            <a:ext cx="10884953" cy="1783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514096" indent="-514096" algn="l" defTabSz="2243271">
              <a:lnSpc>
                <a:spcPct val="120000"/>
              </a:lnSpc>
              <a:buSzPct val="123000"/>
              <a:buChar char="■"/>
              <a:defRPr sz="3128" spc="-62">
                <a:solidFill>
                  <a:srgbClr val="000000"/>
                </a:solidFill>
              </a:defRPr>
            </a:pPr>
            <a:r>
              <a:rPr b="1"/>
              <a:t>support-vector machines</a:t>
            </a:r>
            <a:r>
              <a:t> are classifiers that divide data by class, aiming to create a </a:t>
            </a:r>
            <a:r>
              <a:rPr b="1"/>
              <a:t>margin</a:t>
            </a:r>
            <a:r>
              <a:t> that’s as wide as possible.</a:t>
            </a:r>
          </a:p>
          <a:p>
            <a:pPr marL="514096" indent="-514096" algn="l" defTabSz="2243271">
              <a:lnSpc>
                <a:spcPct val="120000"/>
              </a:lnSpc>
              <a:buSzPct val="123000"/>
              <a:buChar char="■"/>
              <a:defRPr sz="3128" spc="-62">
                <a:solidFill>
                  <a:srgbClr val="000000"/>
                </a:solidFill>
              </a:defRPr>
            </a:pPr>
            <a:r>
              <a:t>They can use non-linear functions</a:t>
            </a:r>
          </a:p>
        </p:txBody>
      </p:sp>
      <p:sp>
        <p:nvSpPr>
          <p:cNvPr id="2" name="Google Shape;403;p55">
            <a:extLst>
              <a:ext uri="{FF2B5EF4-FFF2-40B4-BE49-F238E27FC236}">
                <a16:creationId xmlns:a16="http://schemas.microsoft.com/office/drawing/2014/main" id="{C751351B-EAE3-BEE2-8FBB-17B04F66981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47</a:t>
            </a:fld>
            <a:endParaRPr lang="en" dirty="0">
              <a:solidFill>
                <a:srgbClr val="004C7F"/>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19781A60-65CF-6C53-B4BC-DF6BB5DBDE7E}"/>
                  </a:ext>
                </a:extLst>
              </p:cNvPr>
              <p:cNvSpPr txBox="1"/>
              <p:nvPr/>
            </p:nvSpPr>
            <p:spPr>
              <a:xfrm>
                <a:off x="1492853" y="7070575"/>
                <a:ext cx="9985106" cy="738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lang="en-US" sz="4800" b="0" i="1" smtClean="0">
                          <a:solidFill>
                            <a:srgbClr val="F27100"/>
                          </a:solidFill>
                          <a:latin typeface="Cambria Math" panose="02040503050406030204" pitchFamily="18" charset="0"/>
                        </a:rPr>
                        <m:t>min</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distance</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to</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line</m:t>
                      </m:r>
                      <m:r>
                        <a:rPr lang="en-US" sz="4800" i="1">
                          <a:solidFill>
                            <a:srgbClr val="F27100"/>
                          </a:solidFill>
                          <a:latin typeface="Cambria Math" panose="02040503050406030204" pitchFamily="18" charset="0"/>
                        </a:rPr>
                        <m:t>,</m:t>
                      </m:r>
                      <m:r>
                        <m:rPr>
                          <m:nor/>
                        </m:rPr>
                        <a:rPr lang="en-US" sz="4800" i="1">
                          <a:solidFill>
                            <a:srgbClr val="F27100"/>
                          </a:solidFill>
                          <a:latin typeface="Cambria Math" panose="02040503050406030204" pitchFamily="18" charset="0"/>
                        </a:rPr>
                        <m:t>over</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all</m:t>
                      </m:r>
                      <m:r>
                        <m:rPr>
                          <m:nor/>
                        </m:rPr>
                        <a:rPr lang="en-US" sz="4800" i="1">
                          <a:solidFill>
                            <a:srgbClr val="F27100"/>
                          </a:solidFill>
                          <a:latin typeface="Cambria Math" panose="02040503050406030204" pitchFamily="18" charset="0"/>
                        </a:rPr>
                        <m:t> </m:t>
                      </m:r>
                      <m:r>
                        <m:rPr>
                          <m:nor/>
                        </m:rPr>
                        <a:rPr lang="en-US" sz="4800" i="1">
                          <a:solidFill>
                            <a:srgbClr val="F27100"/>
                          </a:solidFill>
                          <a:latin typeface="Cambria Math" panose="02040503050406030204" pitchFamily="18" charset="0"/>
                        </a:rPr>
                        <m:t>points</m:t>
                      </m:r>
                      <m:r>
                        <a:rPr lang="en-US" sz="4800" i="1">
                          <a:solidFill>
                            <a:srgbClr val="F27100"/>
                          </a:solidFill>
                          <a:latin typeface="Cambria Math" panose="02040503050406030204" pitchFamily="18" charset="0"/>
                        </a:rPr>
                        <m:t>)</m:t>
                      </m:r>
                    </m:oMath>
                  </m:oMathPara>
                </a14:m>
                <a:endParaRPr sz="4800" dirty="0">
                  <a:solidFill>
                    <a:srgbClr val="F27200"/>
                  </a:solidFill>
                </a:endParaRPr>
              </a:p>
            </p:txBody>
          </p:sp>
        </mc:Choice>
        <mc:Fallback xmlns="">
          <p:sp>
            <p:nvSpPr>
              <p:cNvPr id="3" name="Equation">
                <a:extLst>
                  <a:ext uri="{FF2B5EF4-FFF2-40B4-BE49-F238E27FC236}">
                    <a16:creationId xmlns:a16="http://schemas.microsoft.com/office/drawing/2014/main" id="{19781A60-65CF-6C53-B4BC-DF6BB5DBDE7E}"/>
                  </a:ext>
                </a:extLst>
              </p:cNvPr>
              <p:cNvSpPr txBox="1">
                <a:spLocks noRot="1" noChangeAspect="1" noMove="1" noResize="1" noEditPoints="1" noAdjustHandles="1" noChangeArrowheads="1" noChangeShapeType="1" noTextEdit="1"/>
              </p:cNvSpPr>
              <p:nvPr/>
            </p:nvSpPr>
            <p:spPr>
              <a:xfrm>
                <a:off x="1492853" y="7070575"/>
                <a:ext cx="9985106" cy="738664"/>
              </a:xfrm>
              <a:prstGeom prst="rect">
                <a:avLst/>
              </a:prstGeom>
              <a:blipFill>
                <a:blip r:embed="rId4"/>
                <a:stretch>
                  <a:fillRect t="-3390" r="-127" b="-40678"/>
                </a:stretch>
              </a:blipFill>
              <a:ln w="12700">
                <a:miter lim="400000"/>
              </a:ln>
            </p:spPr>
            <p:txBody>
              <a:bodyPr/>
              <a:lstStyle/>
              <a:p>
                <a:r>
                  <a:rPr lang="en-US">
                    <a:noFill/>
                  </a:rPr>
                  <a:t> </a:t>
                </a:r>
              </a:p>
            </p:txBody>
          </p:sp>
        </mc:Fallback>
      </mc:AlternateContent>
      <p:sp>
        <p:nvSpPr>
          <p:cNvPr id="4" name="We want to make this big!">
            <a:extLst>
              <a:ext uri="{FF2B5EF4-FFF2-40B4-BE49-F238E27FC236}">
                <a16:creationId xmlns:a16="http://schemas.microsoft.com/office/drawing/2014/main" id="{8C66D7E8-58F2-635D-FC29-72F7429620E7}"/>
              </a:ext>
            </a:extLst>
          </p:cNvPr>
          <p:cNvSpPr txBox="1"/>
          <p:nvPr/>
        </p:nvSpPr>
        <p:spPr>
          <a:xfrm>
            <a:off x="3270255" y="7792739"/>
            <a:ext cx="714786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rPr dirty="0"/>
              <a:t>We want to make this big!</a:t>
            </a:r>
          </a:p>
        </p:txBody>
      </p:sp>
      <p:grpSp>
        <p:nvGrpSpPr>
          <p:cNvPr id="6" name="Group">
            <a:extLst>
              <a:ext uri="{FF2B5EF4-FFF2-40B4-BE49-F238E27FC236}">
                <a16:creationId xmlns:a16="http://schemas.microsoft.com/office/drawing/2014/main" id="{5B9F843D-511D-0154-B1DC-B20B9B6B6276}"/>
              </a:ext>
            </a:extLst>
          </p:cNvPr>
          <p:cNvGrpSpPr/>
          <p:nvPr/>
        </p:nvGrpSpPr>
        <p:grpSpPr>
          <a:xfrm>
            <a:off x="14760937" y="3284649"/>
            <a:ext cx="416715" cy="1628691"/>
            <a:chOff x="1033845" y="139676"/>
            <a:chExt cx="416715" cy="1628690"/>
          </a:xfrm>
        </p:grpSpPr>
        <p:sp>
          <p:nvSpPr>
            <p:cNvPr id="7" name="even better!">
              <a:extLst>
                <a:ext uri="{FF2B5EF4-FFF2-40B4-BE49-F238E27FC236}">
                  <a16:creationId xmlns:a16="http://schemas.microsoft.com/office/drawing/2014/main" id="{3EDD1C09-C1D2-4BF7-5943-A2B0CBE9942F}"/>
                </a:ext>
              </a:extLst>
            </p:cNvPr>
            <p:cNvSpPr/>
            <p:nvPr/>
          </p:nvSpPr>
          <p:spPr>
            <a:xfrm>
              <a:off x="1450560" y="139676"/>
              <a:ext cx="0" cy="837115"/>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900" b="1">
                  <a:solidFill>
                    <a:schemeClr val="accent4">
                      <a:hueOff val="-1247790"/>
                      <a:lumOff val="-12326"/>
                    </a:schemeClr>
                  </a:solidFill>
                </a:defRPr>
              </a:lvl1pPr>
            </a:lstStyle>
            <a:p>
              <a:r>
                <a:rPr dirty="0"/>
                <a:t>even better!</a:t>
              </a:r>
            </a:p>
          </p:txBody>
        </p:sp>
        <p:pic>
          <p:nvPicPr>
            <p:cNvPr id="8" name="Line Line" descr="Line Line">
              <a:extLst>
                <a:ext uri="{FF2B5EF4-FFF2-40B4-BE49-F238E27FC236}">
                  <a16:creationId xmlns:a16="http://schemas.microsoft.com/office/drawing/2014/main" id="{CD962711-7B49-BBBD-8C85-1328078A16D7}"/>
                </a:ext>
              </a:extLst>
            </p:cNvPr>
            <p:cNvPicPr>
              <a:picLocks/>
            </p:cNvPicPr>
            <p:nvPr/>
          </p:nvPicPr>
          <p:blipFill>
            <a:blip r:embed="rId5"/>
            <a:stretch>
              <a:fillRect/>
            </a:stretch>
          </p:blipFill>
          <p:spPr>
            <a:xfrm rot="6678331">
              <a:off x="634061" y="1009789"/>
              <a:ext cx="1158361" cy="358793"/>
            </a:xfrm>
            <a:prstGeom prst="rect">
              <a:avLst/>
            </a:prstGeom>
            <a:effectLst/>
          </p:spPr>
        </p:pic>
      </p:grpSp>
      <p:sp>
        <p:nvSpPr>
          <p:cNvPr id="11" name="Circle">
            <a:extLst>
              <a:ext uri="{FF2B5EF4-FFF2-40B4-BE49-F238E27FC236}">
                <a16:creationId xmlns:a16="http://schemas.microsoft.com/office/drawing/2014/main" id="{7AC24383-A70C-35CD-E24C-B73B62281032}"/>
              </a:ext>
            </a:extLst>
          </p:cNvPr>
          <p:cNvSpPr/>
          <p:nvPr/>
        </p:nvSpPr>
        <p:spPr>
          <a:xfrm>
            <a:off x="20549105" y="5196943"/>
            <a:ext cx="273841" cy="273865"/>
          </a:xfrm>
          <a:prstGeom prst="ellipse">
            <a:avLst/>
          </a:prstGeom>
          <a:solidFill>
            <a:schemeClr val="accent3">
              <a:hueOff val="-274225"/>
              <a:satOff val="26768"/>
              <a:lumOff val="11368"/>
              <a:alpha val="30108"/>
            </a:schemeClr>
          </a:solidFill>
          <a:ln w="63500">
            <a:solidFill>
              <a:schemeClr val="accent3">
                <a:hueOff val="914338"/>
                <a:satOff val="31515"/>
                <a:lumOff val="-30790"/>
                <a:alpha val="30108"/>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Freeform 11">
            <a:extLst>
              <a:ext uri="{FF2B5EF4-FFF2-40B4-BE49-F238E27FC236}">
                <a16:creationId xmlns:a16="http://schemas.microsoft.com/office/drawing/2014/main" id="{80C38AF0-50CC-B677-264A-B7E6DD1D8CE6}"/>
              </a:ext>
            </a:extLst>
          </p:cNvPr>
          <p:cNvSpPr/>
          <p:nvPr/>
        </p:nvSpPr>
        <p:spPr>
          <a:xfrm>
            <a:off x="13411201" y="4793673"/>
            <a:ext cx="7609246" cy="5791200"/>
          </a:xfrm>
          <a:custGeom>
            <a:avLst/>
            <a:gdLst>
              <a:gd name="connsiteX0" fmla="*/ 7703127 w 7703127"/>
              <a:gd name="connsiteY0" fmla="*/ 5791200 h 5791200"/>
              <a:gd name="connsiteX1" fmla="*/ 6206836 w 7703127"/>
              <a:gd name="connsiteY1" fmla="*/ 1191491 h 5791200"/>
              <a:gd name="connsiteX2" fmla="*/ 0 w 7703127"/>
              <a:gd name="connsiteY2" fmla="*/ 0 h 5791200"/>
            </a:gdLst>
            <a:ahLst/>
            <a:cxnLst>
              <a:cxn ang="0">
                <a:pos x="connsiteX0" y="connsiteY0"/>
              </a:cxn>
              <a:cxn ang="0">
                <a:pos x="connsiteX1" y="connsiteY1"/>
              </a:cxn>
              <a:cxn ang="0">
                <a:pos x="connsiteX2" y="connsiteY2"/>
              </a:cxn>
            </a:cxnLst>
            <a:rect l="l" t="t" r="r" b="b"/>
            <a:pathLst>
              <a:path w="7703127" h="5791200">
                <a:moveTo>
                  <a:pt x="7703127" y="5791200"/>
                </a:moveTo>
                <a:cubicBezTo>
                  <a:pt x="7596908" y="3973945"/>
                  <a:pt x="7490690" y="2156691"/>
                  <a:pt x="6206836" y="1191491"/>
                </a:cubicBezTo>
                <a:cubicBezTo>
                  <a:pt x="4922982" y="226291"/>
                  <a:pt x="147782" y="277091"/>
                  <a:pt x="0" y="0"/>
                </a:cubicBezTo>
              </a:path>
            </a:pathLst>
          </a:custGeom>
          <a:noFill/>
          <a:ln w="76200" cap="flat">
            <a:solidFill>
              <a:srgbClr val="EF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Decision Trees">
            <a:extLst>
              <a:ext uri="{FF2B5EF4-FFF2-40B4-BE49-F238E27FC236}">
                <a16:creationId xmlns:a16="http://schemas.microsoft.com/office/drawing/2014/main" id="{2DAAE5EB-BBAB-0469-57BE-D9C1F3A03F1F}"/>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Support Vector Machines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3875128" y="3707702"/>
            <a:ext cx="16633743" cy="630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algn="l" defTabSz="1633687">
              <a:defRPr sz="20100" b="1" spc="-402">
                <a:solidFill>
                  <a:schemeClr val="accent2">
                    <a:hueOff val="192982"/>
                    <a:satOff val="17755"/>
                    <a:lumOff val="-28483"/>
                  </a:schemeClr>
                </a:solidFill>
              </a:defRPr>
            </a:lvl1pPr>
          </a:lstStyle>
          <a:p>
            <a:r>
              <a:rPr lang="en-US" sz="10000" dirty="0">
                <a:solidFill>
                  <a:srgbClr val="004C7F"/>
                </a:solidFill>
              </a:rPr>
              <a:t>1. </a:t>
            </a:r>
            <a:r>
              <a:rPr sz="10000" dirty="0">
                <a:solidFill>
                  <a:srgbClr val="004C7F"/>
                </a:solidFill>
              </a:rPr>
              <a:t>Decision Tree</a:t>
            </a:r>
            <a:endParaRPr lang="en-US" sz="10000" dirty="0">
              <a:solidFill>
                <a:srgbClr val="004C7F"/>
              </a:solidFill>
            </a:endParaRPr>
          </a:p>
          <a:p>
            <a:r>
              <a:rPr lang="en-US" sz="10000" dirty="0">
                <a:solidFill>
                  <a:srgbClr val="004C7F"/>
                </a:solidFill>
              </a:rPr>
              <a:t>2. Random Forest</a:t>
            </a:r>
          </a:p>
          <a:p>
            <a:r>
              <a:rPr lang="en-US" sz="10000" dirty="0">
                <a:solidFill>
                  <a:srgbClr val="004C7F"/>
                </a:solidFill>
              </a:rPr>
              <a:t>3. Support Vector Machine (SVM)</a:t>
            </a:r>
          </a:p>
          <a:p>
            <a:r>
              <a:rPr lang="en-US" sz="9600" dirty="0">
                <a:solidFill>
                  <a:srgbClr val="004C7F"/>
                </a:solidFill>
                <a:highlight>
                  <a:srgbClr val="FFFF00"/>
                </a:highlight>
              </a:rPr>
              <a:t>4. Naïve Bayes</a:t>
            </a:r>
          </a:p>
          <a:p>
            <a:r>
              <a:rPr lang="en-US" sz="10000" dirty="0">
                <a:solidFill>
                  <a:srgbClr val="004C7F"/>
                </a:solidFill>
              </a:rPr>
              <a:t>5. K Nearest Neighbors</a:t>
            </a:r>
            <a:endParaRPr sz="10000" dirty="0">
              <a:solidFill>
                <a:srgbClr val="004C7F"/>
              </a:solidFill>
            </a:endParaRP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48</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96D3045D-3618-C409-0E03-302736FBE0F0}"/>
              </a:ext>
            </a:extLst>
          </p:cNvPr>
          <p:cNvSpPr txBox="1"/>
          <p:nvPr/>
        </p:nvSpPr>
        <p:spPr>
          <a:xfrm>
            <a:off x="698175" y="487066"/>
            <a:ext cx="16633743" cy="990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1633687">
              <a:defRPr sz="20100" b="1" spc="-402">
                <a:solidFill>
                  <a:schemeClr val="accent2">
                    <a:hueOff val="192982"/>
                    <a:satOff val="17755"/>
                    <a:lumOff val="-28483"/>
                  </a:schemeClr>
                </a:solidFill>
              </a:defRPr>
            </a:lvl1pPr>
          </a:lstStyle>
          <a:p>
            <a:r>
              <a:rPr lang="en-US" sz="7000" dirty="0">
                <a:solidFill>
                  <a:srgbClr val="EF7001"/>
                </a:solidFill>
              </a:rPr>
              <a:t>5 ML Models for Classification </a:t>
            </a:r>
            <a:endParaRPr sz="7000" dirty="0">
              <a:solidFill>
                <a:srgbClr val="EF7001"/>
              </a:solidFill>
            </a:endParaRPr>
          </a:p>
        </p:txBody>
      </p:sp>
    </p:spTree>
    <p:extLst>
      <p:ext uri="{BB962C8B-B14F-4D97-AF65-F5344CB8AC3E}">
        <p14:creationId xmlns:p14="http://schemas.microsoft.com/office/powerpoint/2010/main" val="42645120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4" name="Image" descr="Image"/>
          <p:cNvPicPr>
            <a:picLocks noChangeAspect="1"/>
          </p:cNvPicPr>
          <p:nvPr/>
        </p:nvPicPr>
        <p:blipFill>
          <a:blip r:embed="rId3"/>
          <a:stretch>
            <a:fillRect/>
          </a:stretch>
        </p:blipFill>
        <p:spPr>
          <a:xfrm>
            <a:off x="1069026" y="1515579"/>
            <a:ext cx="22245947" cy="10684841"/>
          </a:xfrm>
          <a:prstGeom prst="rect">
            <a:avLst/>
          </a:prstGeom>
          <a:ln w="12700">
            <a:miter lim="400000"/>
          </a:ln>
        </p:spPr>
      </p:pic>
      <p:sp>
        <p:nvSpPr>
          <p:cNvPr id="2" name="Google Shape;403;p55">
            <a:extLst>
              <a:ext uri="{FF2B5EF4-FFF2-40B4-BE49-F238E27FC236}">
                <a16:creationId xmlns:a16="http://schemas.microsoft.com/office/drawing/2014/main" id="{D05485CC-E5B4-124B-89E2-21F95637F2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49</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3875128" y="3707702"/>
            <a:ext cx="16633743" cy="630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algn="l" defTabSz="1633687">
              <a:defRPr sz="20100" b="1" spc="-402">
                <a:solidFill>
                  <a:schemeClr val="accent2">
                    <a:hueOff val="192982"/>
                    <a:satOff val="17755"/>
                    <a:lumOff val="-28483"/>
                  </a:schemeClr>
                </a:solidFill>
              </a:defRPr>
            </a:lvl1pPr>
          </a:lstStyle>
          <a:p>
            <a:r>
              <a:rPr lang="en-US" sz="10000" dirty="0">
                <a:solidFill>
                  <a:srgbClr val="004C7F"/>
                </a:solidFill>
                <a:highlight>
                  <a:srgbClr val="FFFF00"/>
                </a:highlight>
              </a:rPr>
              <a:t>1. </a:t>
            </a:r>
            <a:r>
              <a:rPr sz="10000" dirty="0">
                <a:solidFill>
                  <a:srgbClr val="004C7F"/>
                </a:solidFill>
                <a:highlight>
                  <a:srgbClr val="FFFF00"/>
                </a:highlight>
              </a:rPr>
              <a:t>Decision Tree</a:t>
            </a:r>
            <a:endParaRPr lang="en-US" sz="10000" dirty="0">
              <a:solidFill>
                <a:srgbClr val="004C7F"/>
              </a:solidFill>
              <a:highlight>
                <a:srgbClr val="FFFF00"/>
              </a:highlight>
            </a:endParaRPr>
          </a:p>
          <a:p>
            <a:r>
              <a:rPr lang="en-US" sz="10000" dirty="0">
                <a:solidFill>
                  <a:srgbClr val="004C7F"/>
                </a:solidFill>
              </a:rPr>
              <a:t>2. Random Forest</a:t>
            </a:r>
          </a:p>
          <a:p>
            <a:r>
              <a:rPr lang="en-US" sz="10000" dirty="0">
                <a:solidFill>
                  <a:srgbClr val="004C7F"/>
                </a:solidFill>
              </a:rPr>
              <a:t>3. Support Vector Machine (SVM)</a:t>
            </a:r>
          </a:p>
          <a:p>
            <a:r>
              <a:rPr lang="en-US" sz="9600" dirty="0">
                <a:solidFill>
                  <a:srgbClr val="004C7F"/>
                </a:solidFill>
              </a:rPr>
              <a:t>4. Naïve Bayes</a:t>
            </a:r>
          </a:p>
          <a:p>
            <a:r>
              <a:rPr lang="en-US" sz="10000" dirty="0">
                <a:solidFill>
                  <a:srgbClr val="004C7F"/>
                </a:solidFill>
              </a:rPr>
              <a:t>5. K Nearest Neighbors</a:t>
            </a:r>
            <a:endParaRPr sz="10000" dirty="0">
              <a:solidFill>
                <a:srgbClr val="004C7F"/>
              </a:solidFill>
            </a:endParaRP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96D3045D-3618-C409-0E03-302736FBE0F0}"/>
              </a:ext>
            </a:extLst>
          </p:cNvPr>
          <p:cNvSpPr txBox="1"/>
          <p:nvPr/>
        </p:nvSpPr>
        <p:spPr>
          <a:xfrm>
            <a:off x="698175" y="487066"/>
            <a:ext cx="16633743" cy="990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1633687">
              <a:defRPr sz="20100" b="1" spc="-402">
                <a:solidFill>
                  <a:schemeClr val="accent2">
                    <a:hueOff val="192982"/>
                    <a:satOff val="17755"/>
                    <a:lumOff val="-28483"/>
                  </a:schemeClr>
                </a:solidFill>
              </a:defRPr>
            </a:lvl1pPr>
          </a:lstStyle>
          <a:p>
            <a:r>
              <a:rPr lang="en-US" sz="7000" dirty="0">
                <a:solidFill>
                  <a:srgbClr val="EF7001"/>
                </a:solidFill>
              </a:rPr>
              <a:t>5 ML Models for Classification </a:t>
            </a:r>
            <a:endParaRPr sz="7000" dirty="0">
              <a:solidFill>
                <a:srgbClr val="EF700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0" name="Image" descr="Image"/>
          <p:cNvPicPr>
            <a:picLocks noChangeAspect="1"/>
          </p:cNvPicPr>
          <p:nvPr/>
        </p:nvPicPr>
        <p:blipFill>
          <a:blip r:embed="rId3"/>
          <a:stretch>
            <a:fillRect/>
          </a:stretch>
        </p:blipFill>
        <p:spPr>
          <a:xfrm>
            <a:off x="2703260" y="571427"/>
            <a:ext cx="17339873" cy="8328429"/>
          </a:xfrm>
          <a:prstGeom prst="rect">
            <a:avLst/>
          </a:prstGeom>
          <a:ln w="12700">
            <a:miter lim="400000"/>
          </a:ln>
        </p:spPr>
      </p:pic>
      <p:grpSp>
        <p:nvGrpSpPr>
          <p:cNvPr id="1685" name="Group"/>
          <p:cNvGrpSpPr/>
          <p:nvPr/>
        </p:nvGrpSpPr>
        <p:grpSpPr>
          <a:xfrm>
            <a:off x="5052355" y="9194268"/>
            <a:ext cx="10110875" cy="609776"/>
            <a:chOff x="0" y="0"/>
            <a:chExt cx="10110874" cy="609774"/>
          </a:xfrm>
        </p:grpSpPr>
        <p:sp>
          <p:nvSpPr>
            <p:cNvPr id="1681" name="“unalloyed complements”"/>
            <p:cNvSpPr txBox="1"/>
            <p:nvPr/>
          </p:nvSpPr>
          <p:spPr>
            <a:xfrm>
              <a:off x="0" y="-1"/>
              <a:ext cx="5058411"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“unalloyed complements”</a:t>
              </a:r>
            </a:p>
          </p:txBody>
        </p:sp>
        <p:pic>
          <p:nvPicPr>
            <p:cNvPr id="1682" name="Line Line" descr="Line Line"/>
            <p:cNvPicPr>
              <a:picLocks/>
            </p:cNvPicPr>
            <p:nvPr/>
          </p:nvPicPr>
          <p:blipFill>
            <a:blip r:embed="rId4"/>
            <a:stretch>
              <a:fillRect/>
            </a:stretch>
          </p:blipFill>
          <p:spPr>
            <a:xfrm>
              <a:off x="6280047" y="102428"/>
              <a:ext cx="1424958" cy="405591"/>
            </a:xfrm>
            <a:prstGeom prst="rect">
              <a:avLst/>
            </a:prstGeom>
            <a:effectLst/>
          </p:spPr>
        </p:pic>
        <p:sp>
          <p:nvSpPr>
            <p:cNvPr id="1684" name="Spam"/>
            <p:cNvSpPr txBox="1"/>
            <p:nvPr/>
          </p:nvSpPr>
          <p:spPr>
            <a:xfrm>
              <a:off x="8871735"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690" name="Group"/>
          <p:cNvGrpSpPr/>
          <p:nvPr/>
        </p:nvGrpSpPr>
        <p:grpSpPr>
          <a:xfrm>
            <a:off x="5039016" y="10087991"/>
            <a:ext cx="10137553" cy="609776"/>
            <a:chOff x="0" y="0"/>
            <a:chExt cx="10137552" cy="609774"/>
          </a:xfrm>
        </p:grpSpPr>
        <p:sp>
          <p:nvSpPr>
            <p:cNvPr id="1686" name="“$100,000 dollars”"/>
            <p:cNvSpPr txBox="1"/>
            <p:nvPr/>
          </p:nvSpPr>
          <p:spPr>
            <a:xfrm>
              <a:off x="0" y="-1"/>
              <a:ext cx="3607131"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“$100,000 dollars”</a:t>
              </a:r>
            </a:p>
          </p:txBody>
        </p:sp>
        <p:pic>
          <p:nvPicPr>
            <p:cNvPr id="1687" name="Line Line" descr="Line Line"/>
            <p:cNvPicPr>
              <a:picLocks/>
            </p:cNvPicPr>
            <p:nvPr/>
          </p:nvPicPr>
          <p:blipFill>
            <a:blip r:embed="rId4"/>
            <a:stretch>
              <a:fillRect/>
            </a:stretch>
          </p:blipFill>
          <p:spPr>
            <a:xfrm>
              <a:off x="6334180" y="101755"/>
              <a:ext cx="1424957" cy="405591"/>
            </a:xfrm>
            <a:prstGeom prst="rect">
              <a:avLst/>
            </a:prstGeom>
            <a:effectLst/>
          </p:spPr>
        </p:pic>
        <p:sp>
          <p:nvSpPr>
            <p:cNvPr id="1689"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695" name="Group"/>
          <p:cNvGrpSpPr/>
          <p:nvPr/>
        </p:nvGrpSpPr>
        <p:grpSpPr>
          <a:xfrm>
            <a:off x="5039016" y="10981715"/>
            <a:ext cx="10137553" cy="609776"/>
            <a:chOff x="0" y="0"/>
            <a:chExt cx="10137552" cy="609774"/>
          </a:xfrm>
        </p:grpSpPr>
        <p:sp>
          <p:nvSpPr>
            <p:cNvPr id="1691" name="“relative dying of cancer”"/>
            <p:cNvSpPr txBox="1"/>
            <p:nvPr/>
          </p:nvSpPr>
          <p:spPr>
            <a:xfrm>
              <a:off x="0" y="-1"/>
              <a:ext cx="4921962"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t>“relative dying of cancer”</a:t>
              </a:r>
            </a:p>
          </p:txBody>
        </p:sp>
        <p:pic>
          <p:nvPicPr>
            <p:cNvPr id="1692" name="Line Line" descr="Line Line"/>
            <p:cNvPicPr>
              <a:picLocks/>
            </p:cNvPicPr>
            <p:nvPr/>
          </p:nvPicPr>
          <p:blipFill>
            <a:blip r:embed="rId4"/>
            <a:stretch>
              <a:fillRect/>
            </a:stretch>
          </p:blipFill>
          <p:spPr>
            <a:xfrm>
              <a:off x="6306725" y="101756"/>
              <a:ext cx="1424958" cy="405591"/>
            </a:xfrm>
            <a:prstGeom prst="rect">
              <a:avLst/>
            </a:prstGeom>
            <a:effectLst/>
          </p:spPr>
        </p:pic>
        <p:sp>
          <p:nvSpPr>
            <p:cNvPr id="1694"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sp>
        <p:nvSpPr>
          <p:cNvPr id="2" name="Google Shape;403;p55">
            <a:extLst>
              <a:ext uri="{FF2B5EF4-FFF2-40B4-BE49-F238E27FC236}">
                <a16:creationId xmlns:a16="http://schemas.microsoft.com/office/drawing/2014/main" id="{6B26320A-CAB8-BCB7-7A49-F5CE0B53B711}"/>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50</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 grpId="1" animBg="1" advAuto="0"/>
      <p:bldP spid="1690" grpId="2" animBg="1" advAuto="0"/>
      <p:bldP spid="1695" grpId="3"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5" name="Group"/>
          <p:cNvGrpSpPr/>
          <p:nvPr/>
        </p:nvGrpSpPr>
        <p:grpSpPr>
          <a:xfrm>
            <a:off x="4987638" y="5673555"/>
            <a:ext cx="13161818" cy="768672"/>
            <a:chOff x="0" y="-30084"/>
            <a:chExt cx="10110875" cy="669941"/>
          </a:xfrm>
        </p:grpSpPr>
        <p:sp>
          <p:nvSpPr>
            <p:cNvPr id="1701" name="“unalloyed complements”"/>
            <p:cNvSpPr txBox="1"/>
            <p:nvPr/>
          </p:nvSpPr>
          <p:spPr>
            <a:xfrm>
              <a:off x="0" y="-30084"/>
              <a:ext cx="4620151" cy="669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rPr sz="4000" dirty="0"/>
                <a:t>“unalloyed complements”</a:t>
              </a:r>
            </a:p>
          </p:txBody>
        </p:sp>
        <p:pic>
          <p:nvPicPr>
            <p:cNvPr id="1702" name="Line Line" descr="Line Line"/>
            <p:cNvPicPr>
              <a:picLocks/>
            </p:cNvPicPr>
            <p:nvPr/>
          </p:nvPicPr>
          <p:blipFill>
            <a:blip r:embed="rId3"/>
            <a:stretch>
              <a:fillRect/>
            </a:stretch>
          </p:blipFill>
          <p:spPr>
            <a:xfrm>
              <a:off x="6280047" y="102428"/>
              <a:ext cx="1424958" cy="405591"/>
            </a:xfrm>
            <a:prstGeom prst="rect">
              <a:avLst/>
            </a:prstGeom>
            <a:effectLst/>
          </p:spPr>
        </p:pic>
        <p:sp>
          <p:nvSpPr>
            <p:cNvPr id="1704" name="Spam"/>
            <p:cNvSpPr txBox="1"/>
            <p:nvPr/>
          </p:nvSpPr>
          <p:spPr>
            <a:xfrm>
              <a:off x="8871735"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710" name="Group"/>
          <p:cNvGrpSpPr/>
          <p:nvPr/>
        </p:nvGrpSpPr>
        <p:grpSpPr>
          <a:xfrm>
            <a:off x="4965501" y="6567279"/>
            <a:ext cx="13196546" cy="768672"/>
            <a:chOff x="0" y="-30083"/>
            <a:chExt cx="10137553" cy="669940"/>
          </a:xfrm>
        </p:grpSpPr>
        <p:sp>
          <p:nvSpPr>
            <p:cNvPr id="1706" name="“$100,000 dollars”"/>
            <p:cNvSpPr txBox="1"/>
            <p:nvPr/>
          </p:nvSpPr>
          <p:spPr>
            <a:xfrm>
              <a:off x="0" y="-30083"/>
              <a:ext cx="3289229" cy="669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rPr sz="4000" dirty="0"/>
                <a:t>“$100,000 dollars”</a:t>
              </a:r>
            </a:p>
          </p:txBody>
        </p:sp>
        <p:pic>
          <p:nvPicPr>
            <p:cNvPr id="1707" name="Line Line" descr="Line Line"/>
            <p:cNvPicPr>
              <a:picLocks/>
            </p:cNvPicPr>
            <p:nvPr/>
          </p:nvPicPr>
          <p:blipFill>
            <a:blip r:embed="rId3"/>
            <a:stretch>
              <a:fillRect/>
            </a:stretch>
          </p:blipFill>
          <p:spPr>
            <a:xfrm>
              <a:off x="6334180" y="101755"/>
              <a:ext cx="1424957" cy="405591"/>
            </a:xfrm>
            <a:prstGeom prst="rect">
              <a:avLst/>
            </a:prstGeom>
            <a:effectLst/>
          </p:spPr>
        </p:pic>
        <p:sp>
          <p:nvSpPr>
            <p:cNvPr id="1709"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grpSp>
        <p:nvGrpSpPr>
          <p:cNvPr id="1715" name="Group"/>
          <p:cNvGrpSpPr/>
          <p:nvPr/>
        </p:nvGrpSpPr>
        <p:grpSpPr>
          <a:xfrm>
            <a:off x="4965500" y="7334109"/>
            <a:ext cx="13196547" cy="861050"/>
            <a:chOff x="-1" y="-140679"/>
            <a:chExt cx="10137554" cy="750454"/>
          </a:xfrm>
        </p:grpSpPr>
        <p:sp>
          <p:nvSpPr>
            <p:cNvPr id="1711" name="“relative dying of cancer”"/>
            <p:cNvSpPr txBox="1"/>
            <p:nvPr/>
          </p:nvSpPr>
          <p:spPr>
            <a:xfrm>
              <a:off x="-1" y="-140679"/>
              <a:ext cx="5551378" cy="7279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120000"/>
                </a:lnSpc>
                <a:defRPr sz="3400" spc="-68">
                  <a:solidFill>
                    <a:srgbClr val="000000"/>
                  </a:solidFill>
                  <a:latin typeface="Helvetica Neue Medium"/>
                  <a:ea typeface="Helvetica Neue Medium"/>
                  <a:cs typeface="Helvetica Neue Medium"/>
                  <a:sym typeface="Helvetica Neue Medium"/>
                </a:defRPr>
              </a:lvl1pPr>
            </a:lstStyle>
            <a:p>
              <a:r>
                <a:rPr sz="4400" dirty="0"/>
                <a:t>“relative dying of cancer”</a:t>
              </a:r>
            </a:p>
          </p:txBody>
        </p:sp>
        <p:pic>
          <p:nvPicPr>
            <p:cNvPr id="1712" name="Line Line" descr="Line Line"/>
            <p:cNvPicPr>
              <a:picLocks/>
            </p:cNvPicPr>
            <p:nvPr/>
          </p:nvPicPr>
          <p:blipFill>
            <a:blip r:embed="rId3"/>
            <a:stretch>
              <a:fillRect/>
            </a:stretch>
          </p:blipFill>
          <p:spPr>
            <a:xfrm>
              <a:off x="6306725" y="101756"/>
              <a:ext cx="1424958" cy="405591"/>
            </a:xfrm>
            <a:prstGeom prst="rect">
              <a:avLst/>
            </a:prstGeom>
            <a:effectLst/>
          </p:spPr>
        </p:pic>
        <p:sp>
          <p:nvSpPr>
            <p:cNvPr id="1714" name="Spam"/>
            <p:cNvSpPr txBox="1"/>
            <p:nvPr/>
          </p:nvSpPr>
          <p:spPr>
            <a:xfrm>
              <a:off x="8898413" y="-1"/>
              <a:ext cx="1239140" cy="609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defRPr sz="3400" spc="-68">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a:t>
              </a:r>
            </a:p>
          </p:txBody>
        </p:sp>
      </p:grpSp>
      <p:sp>
        <p:nvSpPr>
          <p:cNvPr id="1716" name="IF we have this"/>
          <p:cNvSpPr txBox="1"/>
          <p:nvPr/>
        </p:nvSpPr>
        <p:spPr>
          <a:xfrm>
            <a:off x="4965500" y="4586078"/>
            <a:ext cx="2970244"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chemeClr val="accent4">
                    <a:hueOff val="-1247790"/>
                    <a:lumOff val="-12326"/>
                  </a:schemeClr>
                </a:solidFill>
              </a:defRPr>
            </a:lvl1pPr>
          </a:lstStyle>
          <a:p>
            <a:r>
              <a:rPr sz="3200" dirty="0"/>
              <a:t>IF we have this</a:t>
            </a:r>
          </a:p>
        </p:txBody>
      </p:sp>
      <p:sp>
        <p:nvSpPr>
          <p:cNvPr id="1717" name="we get this"/>
          <p:cNvSpPr txBox="1"/>
          <p:nvPr/>
        </p:nvSpPr>
        <p:spPr>
          <a:xfrm>
            <a:off x="16245351" y="4738119"/>
            <a:ext cx="2220341"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chemeClr val="accent4">
                    <a:hueOff val="-1247790"/>
                    <a:lumOff val="-12326"/>
                  </a:schemeClr>
                </a:solidFill>
              </a:defRPr>
            </a:lvl1pPr>
          </a:lstStyle>
          <a:p>
            <a:r>
              <a:rPr sz="3200" dirty="0"/>
              <a:t>we get this</a:t>
            </a:r>
          </a:p>
        </p:txBody>
      </p:sp>
      <p:sp>
        <p:nvSpPr>
          <p:cNvPr id="2" name="Google Shape;403;p55">
            <a:extLst>
              <a:ext uri="{FF2B5EF4-FFF2-40B4-BE49-F238E27FC236}">
                <a16:creationId xmlns:a16="http://schemas.microsoft.com/office/drawing/2014/main" id="{6F0C4F40-79C2-C20E-74F6-5CB93AEBC5C1}"/>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51</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6" grpId="1" animBg="1" advAuto="0"/>
      <p:bldP spid="1717" grpId="2"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 name="we get this"/>
          <p:cNvSpPr txBox="1"/>
          <p:nvPr/>
        </p:nvSpPr>
        <p:spPr>
          <a:xfrm>
            <a:off x="7454549" y="6373199"/>
            <a:ext cx="3893783"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we get this</a:t>
            </a:r>
          </a:p>
        </p:txBody>
      </p:sp>
      <p:sp>
        <p:nvSpPr>
          <p:cNvPr id="1724" name="IF we have this"/>
          <p:cNvSpPr txBox="1"/>
          <p:nvPr/>
        </p:nvSpPr>
        <p:spPr>
          <a:xfrm>
            <a:off x="11464989" y="6373199"/>
            <a:ext cx="5261954"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IF we have this</a:t>
            </a:r>
          </a:p>
        </p:txBody>
      </p:sp>
      <p:sp>
        <p:nvSpPr>
          <p:cNvPr id="2" name="Google Shape;403;p55">
            <a:extLst>
              <a:ext uri="{FF2B5EF4-FFF2-40B4-BE49-F238E27FC236}">
                <a16:creationId xmlns:a16="http://schemas.microsoft.com/office/drawing/2014/main" id="{4627EA43-EA32-29B2-0AAA-AD5DCB706F57}"/>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52</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28" name="Equation"/>
              <p:cNvSpPr txBox="1"/>
              <p:nvPr/>
            </p:nvSpPr>
            <p:spPr>
              <a:xfrm>
                <a:off x="10803565" y="6737651"/>
                <a:ext cx="2776870" cy="13619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000000"/>
                          </a:solidFill>
                          <a:latin typeface="Cambria Math" panose="02040503050406030204" pitchFamily="18" charset="0"/>
                        </a:rPr>
                        <m:t>𝐴</m:t>
                      </m:r>
                      <m:r>
                        <a:rPr sz="12200" i="1">
                          <a:solidFill>
                            <a:srgbClr val="000000"/>
                          </a:solidFill>
                          <a:latin typeface="Cambria Math" panose="02040503050406030204" pitchFamily="18" charset="0"/>
                        </a:rPr>
                        <m:t>|</m:t>
                      </m:r>
                      <m:r>
                        <a:rPr sz="12200" i="1">
                          <a:solidFill>
                            <a:srgbClr val="000000"/>
                          </a:solidFill>
                          <a:latin typeface="Cambria Math" panose="02040503050406030204" pitchFamily="18" charset="0"/>
                        </a:rPr>
                        <m:t>𝐵</m:t>
                      </m:r>
                    </m:oMath>
                  </m:oMathPara>
                </a14:m>
                <a:endParaRPr sz="12200"/>
              </a:p>
            </p:txBody>
          </p:sp>
        </mc:Choice>
        <mc:Fallback xmlns="">
          <p:sp>
            <p:nvSpPr>
              <p:cNvPr id="1728" name="Equation"/>
              <p:cNvSpPr txBox="1">
                <a:spLocks noRot="1" noChangeAspect="1" noMove="1" noResize="1" noEditPoints="1" noAdjustHandles="1" noChangeArrowheads="1" noChangeShapeType="1" noTextEdit="1"/>
              </p:cNvSpPr>
              <p:nvPr/>
            </p:nvSpPr>
            <p:spPr>
              <a:xfrm>
                <a:off x="10803565" y="6737651"/>
                <a:ext cx="2776870" cy="1361924"/>
              </a:xfrm>
              <a:prstGeom prst="rect">
                <a:avLst/>
              </a:prstGeom>
              <a:blipFill>
                <a:blip r:embed="rId3"/>
                <a:stretch>
                  <a:fillRect l="-14545" r="-12727" b="-87037"/>
                </a:stretch>
              </a:blipFill>
              <a:ln w="12700">
                <a:miter lim="400000"/>
              </a:ln>
            </p:spPr>
            <p:txBody>
              <a:bodyPr/>
              <a:lstStyle/>
              <a:p>
                <a:r>
                  <a:rPr lang="en-US">
                    <a:noFill/>
                  </a:rPr>
                  <a:t> </a:t>
                </a:r>
              </a:p>
            </p:txBody>
          </p:sp>
        </mc:Fallback>
      </mc:AlternateContent>
      <p:sp>
        <p:nvSpPr>
          <p:cNvPr id="1729" name="we get this"/>
          <p:cNvSpPr txBox="1"/>
          <p:nvPr/>
        </p:nvSpPr>
        <p:spPr>
          <a:xfrm>
            <a:off x="8343549" y="5357199"/>
            <a:ext cx="3893783"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we get this</a:t>
            </a:r>
          </a:p>
        </p:txBody>
      </p:sp>
      <p:sp>
        <p:nvSpPr>
          <p:cNvPr id="1730" name="IF we have this"/>
          <p:cNvSpPr txBox="1"/>
          <p:nvPr/>
        </p:nvSpPr>
        <p:spPr>
          <a:xfrm>
            <a:off x="12353989" y="5357199"/>
            <a:ext cx="5261954"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4">
                    <a:hueOff val="-1247790"/>
                    <a:lumOff val="-12326"/>
                  </a:schemeClr>
                </a:solidFill>
              </a:defRPr>
            </a:lvl1pPr>
          </a:lstStyle>
          <a:p>
            <a:r>
              <a:t>IF we have this</a:t>
            </a:r>
          </a:p>
        </p:txBody>
      </p:sp>
      <p:sp>
        <p:nvSpPr>
          <p:cNvPr id="2" name="Google Shape;403;p55">
            <a:extLst>
              <a:ext uri="{FF2B5EF4-FFF2-40B4-BE49-F238E27FC236}">
                <a16:creationId xmlns:a16="http://schemas.microsoft.com/office/drawing/2014/main" id="{860B00B6-F0CA-EA78-D17C-2F9A85DDAAF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6" name="Equation"/>
              <p:cNvSpPr txBox="1"/>
              <p:nvPr/>
            </p:nvSpPr>
            <p:spPr>
              <a:xfrm>
                <a:off x="10803565" y="6737651"/>
                <a:ext cx="2776870" cy="13619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FF0000"/>
                          </a:solidFill>
                          <a:latin typeface="Cambria Math" panose="02040503050406030204" pitchFamily="18" charset="0"/>
                        </a:rPr>
                        <m:t>𝐴</m:t>
                      </m:r>
                      <m:r>
                        <a:rPr sz="12200" i="1">
                          <a:solidFill>
                            <a:srgbClr val="000000"/>
                          </a:solidFill>
                          <a:latin typeface="Cambria Math" panose="02040503050406030204" pitchFamily="18" charset="0"/>
                        </a:rPr>
                        <m:t>|</m:t>
                      </m:r>
                      <m:r>
                        <a:rPr sz="12200" i="1">
                          <a:solidFill>
                            <a:srgbClr val="0000FF"/>
                          </a:solidFill>
                          <a:latin typeface="Cambria Math" panose="02040503050406030204" pitchFamily="18" charset="0"/>
                        </a:rPr>
                        <m:t>𝐵</m:t>
                      </m:r>
                    </m:oMath>
                  </m:oMathPara>
                </a14:m>
                <a:endParaRPr sz="12200"/>
              </a:p>
            </p:txBody>
          </p:sp>
        </mc:Choice>
        <mc:Fallback xmlns="">
          <p:sp>
            <p:nvSpPr>
              <p:cNvPr id="1736" name="Equation"/>
              <p:cNvSpPr txBox="1">
                <a:spLocks noRot="1" noChangeAspect="1" noMove="1" noResize="1" noEditPoints="1" noAdjustHandles="1" noChangeArrowheads="1" noChangeShapeType="1" noTextEdit="1"/>
              </p:cNvSpPr>
              <p:nvPr/>
            </p:nvSpPr>
            <p:spPr>
              <a:xfrm>
                <a:off x="10803565" y="6737651"/>
                <a:ext cx="2776870" cy="1361924"/>
              </a:xfrm>
              <a:prstGeom prst="rect">
                <a:avLst/>
              </a:prstGeom>
              <a:blipFill>
                <a:blip r:embed="rId3"/>
                <a:stretch>
                  <a:fillRect l="-14545" r="-12727" b="-87037"/>
                </a:stretch>
              </a:blipFill>
              <a:ln w="12700">
                <a:miter lim="400000"/>
              </a:ln>
            </p:spPr>
            <p:txBody>
              <a:bodyPr/>
              <a:lstStyle/>
              <a:p>
                <a:r>
                  <a:rPr lang="en-US">
                    <a:noFill/>
                  </a:rPr>
                  <a:t> </a:t>
                </a:r>
              </a:p>
            </p:txBody>
          </p:sp>
        </mc:Fallback>
      </mc:AlternateContent>
      <p:sp>
        <p:nvSpPr>
          <p:cNvPr id="1737" name="Is Spam…"/>
          <p:cNvSpPr txBox="1"/>
          <p:nvPr/>
        </p:nvSpPr>
        <p:spPr>
          <a:xfrm>
            <a:off x="9945585" y="9538112"/>
            <a:ext cx="4492830" cy="1256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93699" indent="-393699" algn="l">
              <a:buSzPct val="123000"/>
              <a:buChar char="-"/>
              <a:defRPr sz="3800" b="1">
                <a:solidFill>
                  <a:schemeClr val="accent5">
                    <a:hueOff val="-82419"/>
                    <a:satOff val="-9513"/>
                    <a:lumOff val="-16343"/>
                  </a:schemeClr>
                </a:solidFill>
              </a:defRPr>
            </a:pPr>
            <a:r>
              <a:t>Is Spam</a:t>
            </a:r>
          </a:p>
          <a:p>
            <a:pPr marL="393699" indent="-393699" algn="l">
              <a:buSzPct val="123000"/>
              <a:buChar char="-"/>
              <a:defRPr sz="3800" b="1">
                <a:solidFill>
                  <a:schemeClr val="accent1">
                    <a:hueOff val="114395"/>
                    <a:lumOff val="-24975"/>
                  </a:schemeClr>
                </a:solidFill>
              </a:defRPr>
            </a:pPr>
            <a:r>
              <a:t>“Nigerian Prince”</a:t>
            </a:r>
          </a:p>
        </p:txBody>
      </p:sp>
      <p:sp>
        <p:nvSpPr>
          <p:cNvPr id="1738" name="we get this"/>
          <p:cNvSpPr txBox="1"/>
          <p:nvPr/>
        </p:nvSpPr>
        <p:spPr>
          <a:xfrm>
            <a:off x="8343549" y="5357199"/>
            <a:ext cx="3893783"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39" name="IF we have this"/>
          <p:cNvSpPr txBox="1"/>
          <p:nvPr/>
        </p:nvSpPr>
        <p:spPr>
          <a:xfrm>
            <a:off x="12353989" y="5357199"/>
            <a:ext cx="5261954"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44517664-2E02-EAFD-A8AD-33992574FE1E}"/>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54</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7" grpId="1" build="p" bldLvl="5"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3" name="Equation"/>
              <p:cNvSpPr txBox="1"/>
              <p:nvPr/>
            </p:nvSpPr>
            <p:spPr>
              <a:xfrm>
                <a:off x="5868073" y="6791007"/>
                <a:ext cx="13777609" cy="13921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12200" i="1">
                          <a:solidFill>
                            <a:srgbClr val="FF0000"/>
                          </a:solidFill>
                          <a:latin typeface="Cambria Math" panose="02040503050406030204" pitchFamily="18" charset="0"/>
                        </a:rPr>
                        <m:t>𝑠𝑝𝑎𝑚</m:t>
                      </m:r>
                      <m:r>
                        <a:rPr sz="12200" i="1">
                          <a:solidFill>
                            <a:srgbClr val="000000"/>
                          </a:solidFill>
                          <a:latin typeface="Cambria Math" panose="02040503050406030204" pitchFamily="18" charset="0"/>
                        </a:rPr>
                        <m:t>|</m:t>
                      </m:r>
                      <m:r>
                        <a:rPr sz="12200" i="1">
                          <a:solidFill>
                            <a:srgbClr val="0000FF"/>
                          </a:solidFill>
                          <a:latin typeface="Cambria Math" panose="02040503050406030204" pitchFamily="18" charset="0"/>
                        </a:rPr>
                        <m:t>𝑛𝑖𝑔𝑒𝑟𝑖𝑎𝑛𝑝𝑟𝑖𝑛𝑐𝑒</m:t>
                      </m:r>
                    </m:oMath>
                  </m:oMathPara>
                </a14:m>
                <a:endParaRPr sz="12200"/>
              </a:p>
            </p:txBody>
          </p:sp>
        </mc:Choice>
        <mc:Fallback xmlns="">
          <p:sp>
            <p:nvSpPr>
              <p:cNvPr id="1743" name="Equation"/>
              <p:cNvSpPr txBox="1">
                <a:spLocks noRot="1" noChangeAspect="1" noMove="1" noResize="1" noEditPoints="1" noAdjustHandles="1" noChangeArrowheads="1" noChangeShapeType="1" noTextEdit="1"/>
              </p:cNvSpPr>
              <p:nvPr/>
            </p:nvSpPr>
            <p:spPr>
              <a:xfrm>
                <a:off x="5868073" y="6791007"/>
                <a:ext cx="13777609" cy="1392137"/>
              </a:xfrm>
              <a:prstGeom prst="rect">
                <a:avLst/>
              </a:prstGeom>
              <a:blipFill>
                <a:blip r:embed="rId3"/>
                <a:stretch>
                  <a:fillRect l="-3867" r="-12247" b="-81982"/>
                </a:stretch>
              </a:blipFill>
              <a:ln w="12700">
                <a:miter lim="400000"/>
              </a:ln>
            </p:spPr>
            <p:txBody>
              <a:bodyPr/>
              <a:lstStyle/>
              <a:p>
                <a:r>
                  <a:rPr lang="en-US">
                    <a:noFill/>
                  </a:rPr>
                  <a:t> </a:t>
                </a:r>
              </a:p>
            </p:txBody>
          </p:sp>
        </mc:Fallback>
      </mc:AlternateContent>
      <p:sp>
        <p:nvSpPr>
          <p:cNvPr id="1744" name="we get this"/>
          <p:cNvSpPr txBox="1"/>
          <p:nvPr/>
        </p:nvSpPr>
        <p:spPr>
          <a:xfrm>
            <a:off x="6298849" y="5357199"/>
            <a:ext cx="3893783"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45" name="IF we have this"/>
          <p:cNvSpPr txBox="1"/>
          <p:nvPr/>
        </p:nvSpPr>
        <p:spPr>
          <a:xfrm>
            <a:off x="10309289" y="5357199"/>
            <a:ext cx="5261954"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DB952EBB-EABE-D3C7-197C-61F96241284B}"/>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55</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9" name="Equation"/>
              <p:cNvSpPr txBox="1"/>
              <p:nvPr/>
            </p:nvSpPr>
            <p:spPr>
              <a:xfrm>
                <a:off x="4289810" y="6476003"/>
                <a:ext cx="17714721" cy="187743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12200" b="0" i="1" smtClean="0">
                          <a:solidFill>
                            <a:schemeClr val="bg2">
                              <a:lumMod val="10000"/>
                            </a:schemeClr>
                          </a:solidFill>
                          <a:latin typeface="Cambria Math" panose="02040503050406030204" pitchFamily="18" charset="0"/>
                        </a:rPr>
                        <m:t>𝑃</m:t>
                      </m:r>
                      <m:r>
                        <a:rPr lang="en-US" sz="12200" b="0" i="1" smtClean="0">
                          <a:solidFill>
                            <a:schemeClr val="bg2">
                              <a:lumMod val="10000"/>
                            </a:schemeClr>
                          </a:solidFill>
                          <a:latin typeface="Cambria Math" panose="02040503050406030204" pitchFamily="18" charset="0"/>
                        </a:rPr>
                        <m:t>(</m:t>
                      </m:r>
                      <m:r>
                        <a:rPr lang="en-US" sz="12200" i="1">
                          <a:solidFill>
                            <a:srgbClr val="FF0000"/>
                          </a:solidFill>
                          <a:latin typeface="Cambria Math" panose="02040503050406030204" pitchFamily="18" charset="0"/>
                        </a:rPr>
                        <m:t>𝑠𝑝𝑎𝑚</m:t>
                      </m:r>
                      <m:r>
                        <a:rPr lang="en-US" sz="12200" i="1">
                          <a:solidFill>
                            <a:srgbClr val="000000"/>
                          </a:solidFill>
                          <a:latin typeface="Cambria Math" panose="02040503050406030204" pitchFamily="18" charset="0"/>
                        </a:rPr>
                        <m:t>|</m:t>
                      </m:r>
                      <m:r>
                        <a:rPr lang="en-US" sz="12200" i="1">
                          <a:solidFill>
                            <a:srgbClr val="0000FF"/>
                          </a:solidFill>
                          <a:latin typeface="Cambria Math" panose="02040503050406030204" pitchFamily="18" charset="0"/>
                        </a:rPr>
                        <m:t>𝑛𝑖𝑔𝑒𝑟𝑖𝑎𝑛𝑝𝑟𝑖𝑛𝑐𝑒</m:t>
                      </m:r>
                      <m:r>
                        <a:rPr lang="en-US" sz="12200" b="0" i="1" smtClean="0">
                          <a:solidFill>
                            <a:schemeClr val="bg2">
                              <a:lumMod val="10000"/>
                            </a:schemeClr>
                          </a:solidFill>
                          <a:latin typeface="Cambria Math" panose="02040503050406030204" pitchFamily="18" charset="0"/>
                        </a:rPr>
                        <m:t>)</m:t>
                      </m:r>
                    </m:oMath>
                  </m:oMathPara>
                </a14:m>
                <a:endParaRPr sz="12200" dirty="0"/>
              </a:p>
            </p:txBody>
          </p:sp>
        </mc:Choice>
        <mc:Fallback xmlns="">
          <p:sp>
            <p:nvSpPr>
              <p:cNvPr id="1749" name="Equation"/>
              <p:cNvSpPr txBox="1">
                <a:spLocks noRot="1" noChangeAspect="1" noMove="1" noResize="1" noEditPoints="1" noAdjustHandles="1" noChangeArrowheads="1" noChangeShapeType="1" noTextEdit="1"/>
              </p:cNvSpPr>
              <p:nvPr/>
            </p:nvSpPr>
            <p:spPr>
              <a:xfrm>
                <a:off x="4289810" y="6476003"/>
                <a:ext cx="17714721" cy="1877437"/>
              </a:xfrm>
              <a:prstGeom prst="rect">
                <a:avLst/>
              </a:prstGeom>
              <a:blipFill>
                <a:blip r:embed="rId3"/>
                <a:stretch>
                  <a:fillRect l="-1218" r="-2364" b="-36913"/>
                </a:stretch>
              </a:blipFill>
              <a:ln w="12700" cap="flat">
                <a:noFill/>
                <a:miter lim="400000"/>
              </a:ln>
              <a:effectLst/>
            </p:spPr>
            <p:txBody>
              <a:bodyPr/>
              <a:lstStyle/>
              <a:p>
                <a:r>
                  <a:rPr lang="en-US">
                    <a:noFill/>
                  </a:rPr>
                  <a:t> </a:t>
                </a:r>
              </a:p>
            </p:txBody>
          </p:sp>
        </mc:Fallback>
      </mc:AlternateContent>
      <p:sp>
        <p:nvSpPr>
          <p:cNvPr id="1753" name="high?"/>
          <p:cNvSpPr txBox="1"/>
          <p:nvPr/>
        </p:nvSpPr>
        <p:spPr>
          <a:xfrm>
            <a:off x="6609595" y="9596834"/>
            <a:ext cx="2106428" cy="746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300">
                <a:solidFill>
                  <a:schemeClr val="accent4">
                    <a:hueOff val="-1247790"/>
                    <a:lumOff val="-12326"/>
                  </a:schemeClr>
                </a:solidFill>
                <a:latin typeface="Helvetica Neue Medium"/>
                <a:ea typeface="Helvetica Neue Medium"/>
                <a:cs typeface="Helvetica Neue Medium"/>
                <a:sym typeface="Helvetica Neue Medium"/>
              </a:defRPr>
            </a:lvl1pPr>
          </a:lstStyle>
          <a:p>
            <a:r>
              <a:t>high?</a:t>
            </a:r>
          </a:p>
        </p:txBody>
      </p:sp>
      <p:sp>
        <p:nvSpPr>
          <p:cNvPr id="1754" name="low?"/>
          <p:cNvSpPr txBox="1"/>
          <p:nvPr/>
        </p:nvSpPr>
        <p:spPr>
          <a:xfrm>
            <a:off x="6609595" y="10503897"/>
            <a:ext cx="2106428" cy="746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300">
                <a:solidFill>
                  <a:schemeClr val="accent4">
                    <a:hueOff val="-1247790"/>
                    <a:lumOff val="-12326"/>
                  </a:schemeClr>
                </a:solidFill>
                <a:latin typeface="Helvetica Neue Medium"/>
                <a:ea typeface="Helvetica Neue Medium"/>
                <a:cs typeface="Helvetica Neue Medium"/>
                <a:sym typeface="Helvetica Neue Medium"/>
              </a:defRPr>
            </a:lvl1pPr>
          </a:lstStyle>
          <a:p>
            <a:r>
              <a:t>low?</a:t>
            </a:r>
          </a:p>
        </p:txBody>
      </p:sp>
      <p:grpSp>
        <p:nvGrpSpPr>
          <p:cNvPr id="1759" name="Group"/>
          <p:cNvGrpSpPr/>
          <p:nvPr/>
        </p:nvGrpSpPr>
        <p:grpSpPr>
          <a:xfrm>
            <a:off x="8851766" y="9596834"/>
            <a:ext cx="10001595" cy="746160"/>
            <a:chOff x="0" y="0"/>
            <a:chExt cx="10001594" cy="746159"/>
          </a:xfrm>
        </p:grpSpPr>
        <p:sp>
          <p:nvSpPr>
            <p:cNvPr id="1755" name="spam likely"/>
            <p:cNvSpPr txBox="1"/>
            <p:nvPr/>
          </p:nvSpPr>
          <p:spPr>
            <a:xfrm>
              <a:off x="7028643" y="0"/>
              <a:ext cx="2972952" cy="7461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4300">
                  <a:solidFill>
                    <a:schemeClr val="accent5">
                      <a:hueOff val="-82419"/>
                      <a:satOff val="-9513"/>
                      <a:lumOff val="-16343"/>
                    </a:schemeClr>
                  </a:solidFill>
                  <a:latin typeface="Helvetica Neue Medium"/>
                  <a:ea typeface="Helvetica Neue Medium"/>
                  <a:cs typeface="Helvetica Neue Medium"/>
                  <a:sym typeface="Helvetica Neue Medium"/>
                </a:defRPr>
              </a:lvl1pPr>
            </a:lstStyle>
            <a:p>
              <a:r>
                <a:t>spam likely</a:t>
              </a:r>
            </a:p>
          </p:txBody>
        </p:sp>
        <p:sp>
          <p:nvSpPr>
            <p:cNvPr id="1756" name="Nigerian prince"/>
            <p:cNvSpPr txBox="1"/>
            <p:nvPr/>
          </p:nvSpPr>
          <p:spPr>
            <a:xfrm>
              <a:off x="0" y="0"/>
              <a:ext cx="4295405" cy="7461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4300">
                  <a:solidFill>
                    <a:schemeClr val="accent1">
                      <a:lumOff val="-13575"/>
                    </a:schemeClr>
                  </a:solidFill>
                  <a:latin typeface="Helvetica Neue Medium"/>
                  <a:ea typeface="Helvetica Neue Medium"/>
                  <a:cs typeface="Helvetica Neue Medium"/>
                  <a:sym typeface="Helvetica Neue Medium"/>
                </a:defRPr>
              </a:lvl1pPr>
            </a:lstStyle>
            <a:p>
              <a:r>
                <a:t>Nigerian prince</a:t>
              </a:r>
            </a:p>
          </p:txBody>
        </p:sp>
        <p:pic>
          <p:nvPicPr>
            <p:cNvPr id="1757" name="Line Line" descr="Line Line"/>
            <p:cNvPicPr>
              <a:picLocks/>
            </p:cNvPicPr>
            <p:nvPr/>
          </p:nvPicPr>
          <p:blipFill>
            <a:blip r:embed="rId4"/>
            <a:stretch>
              <a:fillRect/>
            </a:stretch>
          </p:blipFill>
          <p:spPr>
            <a:xfrm>
              <a:off x="4929826" y="170284"/>
              <a:ext cx="1519302" cy="405592"/>
            </a:xfrm>
            <a:prstGeom prst="rect">
              <a:avLst/>
            </a:prstGeom>
            <a:effectLst/>
          </p:spPr>
        </p:pic>
      </p:grpSp>
      <p:grpSp>
        <p:nvGrpSpPr>
          <p:cNvPr id="1764" name="Group"/>
          <p:cNvGrpSpPr/>
          <p:nvPr/>
        </p:nvGrpSpPr>
        <p:grpSpPr>
          <a:xfrm>
            <a:off x="8851766" y="10503897"/>
            <a:ext cx="10052395" cy="746160"/>
            <a:chOff x="0" y="0"/>
            <a:chExt cx="10052394" cy="746159"/>
          </a:xfrm>
        </p:grpSpPr>
        <p:sp>
          <p:nvSpPr>
            <p:cNvPr id="1760" name="not spam"/>
            <p:cNvSpPr txBox="1"/>
            <p:nvPr/>
          </p:nvSpPr>
          <p:spPr>
            <a:xfrm>
              <a:off x="7079443" y="0"/>
              <a:ext cx="2972952" cy="7461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4300">
                  <a:solidFill>
                    <a:schemeClr val="accent3">
                      <a:hueOff val="362282"/>
                      <a:satOff val="31803"/>
                      <a:lumOff val="-18242"/>
                    </a:schemeClr>
                  </a:solidFill>
                  <a:latin typeface="Helvetica Neue Medium"/>
                  <a:ea typeface="Helvetica Neue Medium"/>
                  <a:cs typeface="Helvetica Neue Medium"/>
                  <a:sym typeface="Helvetica Neue Medium"/>
                </a:defRPr>
              </a:lvl1pPr>
            </a:lstStyle>
            <a:p>
              <a:r>
                <a:t>not spam</a:t>
              </a:r>
            </a:p>
          </p:txBody>
        </p:sp>
        <p:sp>
          <p:nvSpPr>
            <p:cNvPr id="1761" name="Nigerian prince"/>
            <p:cNvSpPr txBox="1"/>
            <p:nvPr/>
          </p:nvSpPr>
          <p:spPr>
            <a:xfrm>
              <a:off x="0" y="0"/>
              <a:ext cx="4295405" cy="7461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4300">
                  <a:solidFill>
                    <a:schemeClr val="accent1">
                      <a:lumOff val="-13575"/>
                    </a:schemeClr>
                  </a:solidFill>
                  <a:latin typeface="Helvetica Neue Medium"/>
                  <a:ea typeface="Helvetica Neue Medium"/>
                  <a:cs typeface="Helvetica Neue Medium"/>
                  <a:sym typeface="Helvetica Neue Medium"/>
                </a:defRPr>
              </a:lvl1pPr>
            </a:lstStyle>
            <a:p>
              <a:r>
                <a:t>Nigerian prince</a:t>
              </a:r>
            </a:p>
          </p:txBody>
        </p:sp>
        <p:pic>
          <p:nvPicPr>
            <p:cNvPr id="1762" name="Line Line" descr="Line Line"/>
            <p:cNvPicPr>
              <a:picLocks/>
            </p:cNvPicPr>
            <p:nvPr/>
          </p:nvPicPr>
          <p:blipFill>
            <a:blip r:embed="rId4"/>
            <a:stretch>
              <a:fillRect/>
            </a:stretch>
          </p:blipFill>
          <p:spPr>
            <a:xfrm>
              <a:off x="4929826" y="170284"/>
              <a:ext cx="1519302" cy="405592"/>
            </a:xfrm>
            <a:prstGeom prst="rect">
              <a:avLst/>
            </a:prstGeom>
            <a:effectLst/>
          </p:spPr>
        </p:pic>
      </p:grpSp>
      <p:sp>
        <p:nvSpPr>
          <p:cNvPr id="1765" name="conditional probabilities can be used as a classifier!"/>
          <p:cNvSpPr txBox="1"/>
          <p:nvPr/>
        </p:nvSpPr>
        <p:spPr>
          <a:xfrm>
            <a:off x="7554017" y="11843579"/>
            <a:ext cx="10405722" cy="627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t>conditional probabilities</a:t>
            </a:r>
            <a:r>
              <a:rPr b="0"/>
              <a:t> can be used as a classifier!</a:t>
            </a:r>
          </a:p>
        </p:txBody>
      </p:sp>
      <p:sp>
        <p:nvSpPr>
          <p:cNvPr id="1766" name="we get this"/>
          <p:cNvSpPr txBox="1"/>
          <p:nvPr/>
        </p:nvSpPr>
        <p:spPr>
          <a:xfrm>
            <a:off x="6298849" y="5357199"/>
            <a:ext cx="3893783"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5">
                    <a:hueOff val="-82419"/>
                    <a:satOff val="-9513"/>
                    <a:lumOff val="-16343"/>
                  </a:schemeClr>
                </a:solidFill>
              </a:defRPr>
            </a:lvl1pPr>
          </a:lstStyle>
          <a:p>
            <a:r>
              <a:t>we get this</a:t>
            </a:r>
          </a:p>
        </p:txBody>
      </p:sp>
      <p:sp>
        <p:nvSpPr>
          <p:cNvPr id="1767" name="IF we have this"/>
          <p:cNvSpPr txBox="1"/>
          <p:nvPr/>
        </p:nvSpPr>
        <p:spPr>
          <a:xfrm>
            <a:off x="10309289" y="5357199"/>
            <a:ext cx="5261954" cy="969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solidFill>
                  <a:schemeClr val="accent1">
                    <a:lumOff val="-13575"/>
                  </a:schemeClr>
                </a:solidFill>
              </a:defRPr>
            </a:lvl1pPr>
          </a:lstStyle>
          <a:p>
            <a:r>
              <a:t>IF we have this</a:t>
            </a:r>
          </a:p>
        </p:txBody>
      </p:sp>
      <p:sp>
        <p:nvSpPr>
          <p:cNvPr id="2" name="Google Shape;403;p55">
            <a:extLst>
              <a:ext uri="{FF2B5EF4-FFF2-40B4-BE49-F238E27FC236}">
                <a16:creationId xmlns:a16="http://schemas.microsoft.com/office/drawing/2014/main" id="{88C63DF1-7BA5-5EC8-5351-9F305A6B37B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56</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1" animBg="1" advAuto="0"/>
      <p:bldP spid="1754" grpId="3" animBg="1" advAuto="0"/>
      <p:bldP spid="1759" grpId="2" animBg="1" advAuto="0"/>
      <p:bldP spid="1764" grpId="4" animBg="1" advAuto="0"/>
      <p:bldP spid="1765" grpId="5"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4" name="Group"/>
          <p:cNvGrpSpPr/>
          <p:nvPr/>
        </p:nvGrpSpPr>
        <p:grpSpPr>
          <a:xfrm>
            <a:off x="10246672" y="4511802"/>
            <a:ext cx="2809559" cy="1528771"/>
            <a:chOff x="0" y="452410"/>
            <a:chExt cx="2809557" cy="1528769"/>
          </a:xfrm>
        </p:grpSpPr>
        <p:pic>
          <p:nvPicPr>
            <p:cNvPr id="1791" name="Line Line" descr="Line Line"/>
            <p:cNvPicPr>
              <a:picLocks/>
            </p:cNvPicPr>
            <p:nvPr/>
          </p:nvPicPr>
          <p:blipFill>
            <a:blip r:embed="rId3"/>
            <a:stretch>
              <a:fillRect/>
            </a:stretch>
          </p:blipFill>
          <p:spPr>
            <a:xfrm rot="2700000">
              <a:off x="1146046" y="1054744"/>
              <a:ext cx="1641175" cy="405592"/>
            </a:xfrm>
            <a:prstGeom prst="rect">
              <a:avLst/>
            </a:prstGeom>
            <a:effectLst/>
          </p:spPr>
        </p:pic>
        <p:sp>
          <p:nvSpPr>
            <p:cNvPr id="1793" name="% of spam in dataset"/>
            <p:cNvSpPr/>
            <p:nvPr/>
          </p:nvSpPr>
          <p:spPr>
            <a:xfrm>
              <a:off x="0" y="452410"/>
              <a:ext cx="28095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solidFill>
                    <a:schemeClr val="accent4">
                      <a:hueOff val="-1247790"/>
                      <a:lumOff val="-12326"/>
                    </a:schemeClr>
                  </a:solidFill>
                </a:defRPr>
              </a:lvl1pPr>
            </a:lstStyle>
            <a:p>
              <a:r>
                <a:t>% of spam in dataset</a:t>
              </a:r>
            </a:p>
          </p:txBody>
        </p:sp>
      </p:grpSp>
      <p:grpSp>
        <p:nvGrpSpPr>
          <p:cNvPr id="1798" name="Group"/>
          <p:cNvGrpSpPr/>
          <p:nvPr/>
        </p:nvGrpSpPr>
        <p:grpSpPr>
          <a:xfrm>
            <a:off x="15715732" y="2772606"/>
            <a:ext cx="3376056" cy="3031099"/>
            <a:chOff x="0" y="0"/>
            <a:chExt cx="3376055" cy="3031098"/>
          </a:xfrm>
        </p:grpSpPr>
        <p:pic>
          <p:nvPicPr>
            <p:cNvPr id="1795" name="Line Line" descr="Line Line"/>
            <p:cNvPicPr>
              <a:picLocks/>
            </p:cNvPicPr>
            <p:nvPr/>
          </p:nvPicPr>
          <p:blipFill>
            <a:blip r:embed="rId4"/>
            <a:stretch>
              <a:fillRect/>
            </a:stretch>
          </p:blipFill>
          <p:spPr>
            <a:xfrm rot="6687334">
              <a:off x="331302" y="2148961"/>
              <a:ext cx="1302858" cy="403948"/>
            </a:xfrm>
            <a:prstGeom prst="rect">
              <a:avLst/>
            </a:prstGeom>
            <a:effectLst/>
          </p:spPr>
        </p:pic>
        <p:sp>
          <p:nvSpPr>
            <p:cNvPr id="1797" name="% of spam in dataset that relates to Nigerian prince"/>
            <p:cNvSpPr txBox="1"/>
            <p:nvPr/>
          </p:nvSpPr>
          <p:spPr>
            <a:xfrm>
              <a:off x="0" y="0"/>
              <a:ext cx="3376056" cy="17176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defRPr sz="2600" b="1">
                  <a:solidFill>
                    <a:schemeClr val="accent4">
                      <a:hueOff val="-1247790"/>
                      <a:lumOff val="-12326"/>
                    </a:schemeClr>
                  </a:solidFill>
                </a:defRPr>
              </a:pPr>
              <a:r>
                <a:t>% of spam in dataset that relates to </a:t>
              </a:r>
              <a:r>
                <a:rPr>
                  <a:solidFill>
                    <a:schemeClr val="accent1">
                      <a:hueOff val="114395"/>
                      <a:lumOff val="-24975"/>
                    </a:schemeClr>
                  </a:solidFill>
                </a:rPr>
                <a:t>Nigerian prince</a:t>
              </a:r>
            </a:p>
          </p:txBody>
        </p:sp>
      </p:grpSp>
      <p:grpSp>
        <p:nvGrpSpPr>
          <p:cNvPr id="1802" name="Group"/>
          <p:cNvGrpSpPr/>
          <p:nvPr/>
        </p:nvGrpSpPr>
        <p:grpSpPr>
          <a:xfrm>
            <a:off x="13314681" y="7843005"/>
            <a:ext cx="2809559" cy="2011601"/>
            <a:chOff x="0" y="-169596"/>
            <a:chExt cx="2809557" cy="2011600"/>
          </a:xfrm>
        </p:grpSpPr>
        <p:pic>
          <p:nvPicPr>
            <p:cNvPr id="1799" name="Line Line" descr="Line Line"/>
            <p:cNvPicPr>
              <a:picLocks/>
            </p:cNvPicPr>
            <p:nvPr/>
          </p:nvPicPr>
          <p:blipFill>
            <a:blip r:embed="rId5"/>
            <a:stretch>
              <a:fillRect/>
            </a:stretch>
          </p:blipFill>
          <p:spPr>
            <a:xfrm rot="18621456">
              <a:off x="1184289" y="435293"/>
              <a:ext cx="1775194" cy="405592"/>
            </a:xfrm>
            <a:prstGeom prst="rect">
              <a:avLst/>
            </a:prstGeom>
            <a:effectLst/>
          </p:spPr>
        </p:pic>
        <p:sp>
          <p:nvSpPr>
            <p:cNvPr id="1801" name="% of Nigerian prince in dataset"/>
            <p:cNvSpPr/>
            <p:nvPr/>
          </p:nvSpPr>
          <p:spPr>
            <a:xfrm>
              <a:off x="0" y="1842003"/>
              <a:ext cx="28095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defRPr sz="2600" b="1">
                  <a:solidFill>
                    <a:schemeClr val="accent4">
                      <a:hueOff val="-1247790"/>
                      <a:lumOff val="-12326"/>
                    </a:schemeClr>
                  </a:solidFill>
                </a:defRPr>
              </a:pPr>
              <a:r>
                <a:t>% of </a:t>
              </a:r>
              <a:r>
                <a:rPr>
                  <a:solidFill>
                    <a:schemeClr val="accent1">
                      <a:hueOff val="114395"/>
                      <a:lumOff val="-24975"/>
                    </a:schemeClr>
                  </a:solidFill>
                </a:rPr>
                <a:t>Nigerian prince</a:t>
              </a:r>
              <a:r>
                <a:t> in dataset</a:t>
              </a:r>
            </a:p>
          </p:txBody>
        </p:sp>
      </p:grpSp>
      <p:grpSp>
        <p:nvGrpSpPr>
          <p:cNvPr id="1806" name="Group"/>
          <p:cNvGrpSpPr/>
          <p:nvPr/>
        </p:nvGrpSpPr>
        <p:grpSpPr>
          <a:xfrm>
            <a:off x="3625591" y="4677940"/>
            <a:ext cx="1364369" cy="1738304"/>
            <a:chOff x="1848985" y="354582"/>
            <a:chExt cx="1364368" cy="1738302"/>
          </a:xfrm>
        </p:grpSpPr>
        <p:sp>
          <p:nvSpPr>
            <p:cNvPr id="1803" name="Bayes Equation"/>
            <p:cNvSpPr/>
            <p:nvPr/>
          </p:nvSpPr>
          <p:spPr>
            <a:xfrm>
              <a:off x="1943354" y="3545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000" b="1">
                  <a:solidFill>
                    <a:schemeClr val="accent4">
                      <a:hueOff val="-1247790"/>
                      <a:lumOff val="-12326"/>
                    </a:schemeClr>
                  </a:solidFill>
                </a:defRPr>
              </a:lvl1pPr>
            </a:lstStyle>
            <a:p>
              <a:r>
                <a:t>Bayes Equation</a:t>
              </a:r>
            </a:p>
          </p:txBody>
        </p:sp>
        <p:pic>
          <p:nvPicPr>
            <p:cNvPr id="1804" name="Line Line" descr="Line Line"/>
            <p:cNvPicPr>
              <a:picLocks/>
            </p:cNvPicPr>
            <p:nvPr/>
          </p:nvPicPr>
          <p:blipFill>
            <a:blip r:embed="rId6"/>
            <a:stretch>
              <a:fillRect/>
            </a:stretch>
          </p:blipFill>
          <p:spPr>
            <a:xfrm rot="3721414">
              <a:off x="1617929" y="1250170"/>
              <a:ext cx="1389449" cy="311994"/>
            </a:xfrm>
            <a:prstGeom prst="rect">
              <a:avLst/>
            </a:prstGeom>
            <a:effectLst/>
          </p:spPr>
        </p:pic>
      </p:gr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9F5C4E2A-FF90-3545-F66B-6A76BC08904E}"/>
                  </a:ext>
                </a:extLst>
              </p:cNvPr>
              <p:cNvSpPr txBox="1"/>
              <p:nvPr/>
            </p:nvSpPr>
            <p:spPr>
              <a:xfrm>
                <a:off x="11036304" y="6140653"/>
                <a:ext cx="9007654" cy="143469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m:t>
                      </m:r>
                      <m:f>
                        <m:fPr>
                          <m:ctrlPr>
                            <a:rPr sz="4800" i="1">
                              <a:solidFill>
                                <a:srgbClr val="000000"/>
                              </a:solidFill>
                              <a:latin typeface="Cambria Math" panose="02040503050406030204" pitchFamily="18" charset="0"/>
                            </a:rPr>
                          </m:ctrlPr>
                        </m:fPr>
                        <m:num>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FF0000"/>
                              </a:solidFill>
                              <a:latin typeface="Cambria Math" panose="02040503050406030204" pitchFamily="18" charset="0"/>
                            </a:rPr>
                            <m:t>𝑠𝑝𝑎𝑚</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0000FF"/>
                              </a:solidFill>
                              <a:latin typeface="Cambria Math" panose="02040503050406030204" pitchFamily="18" charset="0"/>
                            </a:rPr>
                            <m:t>𝑛𝑖𝑔𝑒𝑟𝑖𝑎𝑛𝑝𝑟𝑖𝑛𝑐𝑒</m:t>
                          </m:r>
                          <m:r>
                            <a:rPr sz="4800" i="1">
                              <a:solidFill>
                                <a:srgbClr val="000000"/>
                              </a:solidFill>
                              <a:latin typeface="Cambria Math" panose="02040503050406030204" pitchFamily="18" charset="0"/>
                            </a:rPr>
                            <m:t>|</m:t>
                          </m:r>
                          <m:r>
                            <a:rPr sz="4800" i="1">
                              <a:solidFill>
                                <a:srgbClr val="FF0000"/>
                              </a:solidFill>
                              <a:latin typeface="Cambria Math" panose="02040503050406030204" pitchFamily="18" charset="0"/>
                            </a:rPr>
                            <m:t>𝑠𝑝𝑎𝑚</m:t>
                          </m:r>
                          <m:r>
                            <a:rPr sz="4800" i="1">
                              <a:solidFill>
                                <a:srgbClr val="000000"/>
                              </a:solidFill>
                              <a:latin typeface="Cambria Math" panose="02040503050406030204" pitchFamily="18" charset="0"/>
                            </a:rPr>
                            <m:t>)</m:t>
                          </m:r>
                        </m:num>
                        <m:den>
                          <m:r>
                            <a:rPr sz="4800" i="1">
                              <a:solidFill>
                                <a:srgbClr val="000000"/>
                              </a:solidFill>
                              <a:latin typeface="Cambria Math" panose="02040503050406030204" pitchFamily="18" charset="0"/>
                            </a:rPr>
                            <m:t>𝑃</m:t>
                          </m:r>
                          <m:r>
                            <a:rPr sz="4800" i="1">
                              <a:solidFill>
                                <a:srgbClr val="000000"/>
                              </a:solidFill>
                              <a:latin typeface="Cambria Math" panose="02040503050406030204" pitchFamily="18" charset="0"/>
                            </a:rPr>
                            <m:t>(</m:t>
                          </m:r>
                          <m:r>
                            <a:rPr sz="4800" i="1">
                              <a:solidFill>
                                <a:srgbClr val="0000FF"/>
                              </a:solidFill>
                              <a:latin typeface="Cambria Math" panose="02040503050406030204" pitchFamily="18" charset="0"/>
                            </a:rPr>
                            <m:t>𝑛𝑖𝑔𝑒𝑟𝑖𝑎𝑛𝑝𝑟𝑖𝑛𝑐𝑒</m:t>
                          </m:r>
                          <m:r>
                            <a:rPr sz="4800" i="1">
                              <a:solidFill>
                                <a:srgbClr val="000000"/>
                              </a:solidFill>
                              <a:latin typeface="Cambria Math" panose="02040503050406030204" pitchFamily="18" charset="0"/>
                            </a:rPr>
                            <m:t>)</m:t>
                          </m:r>
                        </m:den>
                      </m:f>
                    </m:oMath>
                  </m:oMathPara>
                </a14:m>
                <a:endParaRPr sz="4800" dirty="0"/>
              </a:p>
            </p:txBody>
          </p:sp>
        </mc:Choice>
        <mc:Fallback xmlns="">
          <p:sp>
            <p:nvSpPr>
              <p:cNvPr id="2" name="Equation">
                <a:extLst>
                  <a:ext uri="{FF2B5EF4-FFF2-40B4-BE49-F238E27FC236}">
                    <a16:creationId xmlns:a16="http://schemas.microsoft.com/office/drawing/2014/main" id="{9F5C4E2A-FF90-3545-F66B-6A76BC08904E}"/>
                  </a:ext>
                </a:extLst>
              </p:cNvPr>
              <p:cNvSpPr txBox="1">
                <a:spLocks noRot="1" noChangeAspect="1" noMove="1" noResize="1" noEditPoints="1" noAdjustHandles="1" noChangeArrowheads="1" noChangeShapeType="1" noTextEdit="1"/>
              </p:cNvSpPr>
              <p:nvPr/>
            </p:nvSpPr>
            <p:spPr>
              <a:xfrm>
                <a:off x="11036304" y="6140653"/>
                <a:ext cx="9007654" cy="1434694"/>
              </a:xfrm>
              <a:prstGeom prst="rect">
                <a:avLst/>
              </a:prstGeom>
              <a:blipFill>
                <a:blip r:embed="rId7"/>
                <a:stretch>
                  <a:fillRect l="-1406" t="-4386" r="-11252" b="-2456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66C4EF1D-C427-3565-5329-0CF6A16F434B}"/>
                  </a:ext>
                </a:extLst>
              </p:cNvPr>
              <p:cNvSpPr txBox="1"/>
              <p:nvPr/>
            </p:nvSpPr>
            <p:spPr>
              <a:xfrm>
                <a:off x="4062664" y="6488668"/>
                <a:ext cx="6973640"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3" name="Equation">
                <a:extLst>
                  <a:ext uri="{FF2B5EF4-FFF2-40B4-BE49-F238E27FC236}">
                    <a16:creationId xmlns:a16="http://schemas.microsoft.com/office/drawing/2014/main" id="{66C4EF1D-C427-3565-5329-0CF6A16F434B}"/>
                  </a:ext>
                </a:extLst>
              </p:cNvPr>
              <p:cNvSpPr txBox="1">
                <a:spLocks noRot="1" noChangeAspect="1" noMove="1" noResize="1" noEditPoints="1" noAdjustHandles="1" noChangeArrowheads="1" noChangeShapeType="1" noTextEdit="1"/>
              </p:cNvSpPr>
              <p:nvPr/>
            </p:nvSpPr>
            <p:spPr>
              <a:xfrm>
                <a:off x="4062664" y="6488668"/>
                <a:ext cx="6973640" cy="738664"/>
              </a:xfrm>
              <a:prstGeom prst="rect">
                <a:avLst/>
              </a:prstGeom>
              <a:blipFill>
                <a:blip r:embed="rId8"/>
                <a:stretch>
                  <a:fillRect l="-1273" r="-2545" b="-36667"/>
                </a:stretch>
              </a:blipFill>
              <a:ln w="12700" cap="flat">
                <a:noFill/>
                <a:miter lim="400000"/>
              </a:ln>
              <a:effectLst/>
            </p:spPr>
            <p:txBody>
              <a:bodyPr/>
              <a:lstStyle/>
              <a:p>
                <a:r>
                  <a:rPr lang="en-US">
                    <a:noFill/>
                  </a:rPr>
                  <a:t> </a:t>
                </a:r>
              </a:p>
            </p:txBody>
          </p:sp>
        </mc:Fallback>
      </mc:AlternateContent>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57</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8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8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1" animBg="1" advAuto="0"/>
      <p:bldP spid="1798" grpId="2" animBg="1" advAuto="0"/>
      <p:bldP spid="1802" grpId="3" animBg="1" advAuto="0"/>
      <p:bldP spid="1806" grpId="4" animBg="1" advAuto="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5" name="Equation"/>
              <p:cNvSpPr txBox="1"/>
              <p:nvPr/>
            </p:nvSpPr>
            <p:spPr>
              <a:xfrm>
                <a:off x="9319601" y="6070589"/>
                <a:ext cx="14225497" cy="15645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4800" i="1" smtClean="0">
                          <a:solidFill>
                            <a:srgbClr val="000000"/>
                          </a:solidFill>
                          <a:latin typeface="Cambria Math" panose="02040503050406030204" pitchFamily="18" charset="0"/>
                        </a:rPr>
                        <m:t>=</m:t>
                      </m:r>
                      <m:f>
                        <m:fPr>
                          <m:ctrlPr>
                            <a:rPr lang="ar-AE" sz="4800" i="1">
                              <a:solidFill>
                                <a:srgbClr val="000000"/>
                              </a:solidFill>
                              <a:latin typeface="Cambria Math" panose="02040503050406030204" pitchFamily="18" charset="0"/>
                            </a:rPr>
                          </m:ctrlPr>
                        </m:fPr>
                        <m:num>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FF0000"/>
                                  </a:solidFill>
                                  <a:latin typeface="Cambria Math" panose="02040503050406030204" pitchFamily="18" charset="0"/>
                                </a:rPr>
                                <m:t>𝑠𝑝𝑎𝑚</m:t>
                              </m:r>
                            </m:e>
                          </m:d>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e>
                              <m:r>
                                <a:rPr lang="ar-AE" sz="4800" i="1">
                                  <a:solidFill>
                                    <a:srgbClr val="FF0000"/>
                                  </a:solidFill>
                                  <a:latin typeface="Cambria Math" panose="02040503050406030204" pitchFamily="18" charset="0"/>
                                </a:rPr>
                                <m:t>𝑠𝑝𝑎𝑚</m:t>
                              </m:r>
                            </m:e>
                          </m:d>
                          <m:r>
                            <a:rPr lang="ar-AE"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r>
                            <a:rPr lang="en-US" sz="4800" b="0" i="1" smtClean="0">
                              <a:solidFill>
                                <a:schemeClr val="accent5">
                                  <a:lumMod val="75000"/>
                                </a:schemeClr>
                              </a:solidFill>
                              <a:latin typeface="Cambria Math" panose="02040503050406030204" pitchFamily="18" charset="0"/>
                            </a:rPr>
                            <m:t>𝑠𝑝𝑎𝑚</m:t>
                          </m:r>
                          <m:r>
                            <a:rPr lang="en-US" sz="4800" b="0" i="1" smtClean="0">
                              <a:solidFill>
                                <a:srgbClr val="000000"/>
                              </a:solidFill>
                              <a:latin typeface="Cambria Math" panose="02040503050406030204" pitchFamily="18" charset="0"/>
                            </a:rPr>
                            <m:t>)</m:t>
                          </m:r>
                        </m:num>
                        <m:den>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d>
                          <m:r>
                            <a:rPr lang="en-US"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den>
                      </m:f>
                    </m:oMath>
                  </m:oMathPara>
                </a14:m>
                <a:endParaRPr sz="4800" dirty="0"/>
              </a:p>
            </p:txBody>
          </p:sp>
        </mc:Choice>
        <mc:Fallback xmlns="">
          <p:sp>
            <p:nvSpPr>
              <p:cNvPr id="1815" name="Equation"/>
              <p:cNvSpPr txBox="1">
                <a:spLocks noRot="1" noChangeAspect="1" noMove="1" noResize="1" noEditPoints="1" noAdjustHandles="1" noChangeArrowheads="1" noChangeShapeType="1" noTextEdit="1"/>
              </p:cNvSpPr>
              <p:nvPr/>
            </p:nvSpPr>
            <p:spPr>
              <a:xfrm>
                <a:off x="9319601" y="6070589"/>
                <a:ext cx="14225497" cy="1564595"/>
              </a:xfrm>
              <a:prstGeom prst="rect">
                <a:avLst/>
              </a:prstGeom>
              <a:blipFill>
                <a:blip r:embed="rId3"/>
                <a:stretch>
                  <a:fillRect t="-2439" r="-981" b="-17073"/>
                </a:stretch>
              </a:blipFill>
              <a:ln w="12700">
                <a:miter lim="400000"/>
              </a:ln>
            </p:spPr>
            <p:txBody>
              <a:bodyPr/>
              <a:lstStyle/>
              <a:p>
                <a:r>
                  <a:rPr lang="en-US">
                    <a:noFill/>
                  </a:rPr>
                  <a:t> </a:t>
                </a:r>
              </a:p>
            </p:txBody>
          </p:sp>
        </mc:Fallback>
      </mc:AlternateContent>
      <p:grpSp>
        <p:nvGrpSpPr>
          <p:cNvPr id="1823" name="Group"/>
          <p:cNvGrpSpPr/>
          <p:nvPr/>
        </p:nvGrpSpPr>
        <p:grpSpPr>
          <a:xfrm>
            <a:off x="16242102" y="7908340"/>
            <a:ext cx="4000562" cy="3543306"/>
            <a:chOff x="2204067" y="-124772"/>
            <a:chExt cx="4000560" cy="3543304"/>
          </a:xfrm>
        </p:grpSpPr>
        <p:sp>
          <p:nvSpPr>
            <p:cNvPr id="1818" name="multiplication for AND assumes independence!"/>
            <p:cNvSpPr/>
            <p:nvPr/>
          </p:nvSpPr>
          <p:spPr>
            <a:xfrm>
              <a:off x="4171797" y="214853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multiplication for AND assumes independence!</a:t>
              </a:r>
            </a:p>
          </p:txBody>
        </p:sp>
        <p:pic>
          <p:nvPicPr>
            <p:cNvPr id="1819" name="Line Line" descr="Line Line"/>
            <p:cNvPicPr>
              <a:picLocks/>
            </p:cNvPicPr>
            <p:nvPr/>
          </p:nvPicPr>
          <p:blipFill>
            <a:blip r:embed="rId4"/>
            <a:stretch>
              <a:fillRect/>
            </a:stretch>
          </p:blipFill>
          <p:spPr>
            <a:xfrm rot="14170433">
              <a:off x="1930151" y="683106"/>
              <a:ext cx="1908056" cy="358793"/>
            </a:xfrm>
            <a:prstGeom prst="rect">
              <a:avLst/>
            </a:prstGeom>
            <a:effectLst/>
          </p:spPr>
        </p:pic>
        <p:pic>
          <p:nvPicPr>
            <p:cNvPr id="1821" name="Line Line" descr="Line Line"/>
            <p:cNvPicPr>
              <a:picLocks/>
            </p:cNvPicPr>
            <p:nvPr/>
          </p:nvPicPr>
          <p:blipFill>
            <a:blip r:embed="rId5"/>
            <a:stretch>
              <a:fillRect/>
            </a:stretch>
          </p:blipFill>
          <p:spPr>
            <a:xfrm rot="17919943">
              <a:off x="4622825" y="626527"/>
              <a:ext cx="1925251" cy="358792"/>
            </a:xfrm>
            <a:prstGeom prst="rect">
              <a:avLst/>
            </a:prstGeom>
            <a:effectLst/>
          </p:spPr>
        </p:pic>
      </p:grpSp>
      <p:sp>
        <p:nvSpPr>
          <p:cNvPr id="1824" name="“naïve”"/>
          <p:cNvSpPr txBox="1"/>
          <p:nvPr/>
        </p:nvSpPr>
        <p:spPr>
          <a:xfrm>
            <a:off x="14076779" y="10487703"/>
            <a:ext cx="1383095" cy="53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chemeClr val="accent4">
                    <a:hueOff val="-1247790"/>
                    <a:lumOff val="-12326"/>
                  </a:schemeClr>
                </a:solidFill>
              </a:defRPr>
            </a:lvl1pPr>
          </a:lstStyle>
          <a:p>
            <a:r>
              <a:rPr dirty="0"/>
              <a:t>“naïve”</a:t>
            </a:r>
          </a:p>
        </p:txBody>
      </p:sp>
      <p:sp>
        <p:nvSpPr>
          <p:cNvPr id="1825" name="conditional probabilities can be used as a classifier!"/>
          <p:cNvSpPr txBox="1"/>
          <p:nvPr/>
        </p:nvSpPr>
        <p:spPr>
          <a:xfrm>
            <a:off x="1711461" y="9816025"/>
            <a:ext cx="10405722" cy="627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rPr dirty="0"/>
              <a:t>conditional probabilities</a:t>
            </a:r>
            <a:r>
              <a:rPr b="0" dirty="0"/>
              <a:t> can be used as a classifier!</a:t>
            </a:r>
          </a:p>
        </p:txBody>
      </p:sp>
      <p:sp>
        <p:nvSpPr>
          <p:cNvPr id="1826" name="a classifier made this way, however, is “naïve” when extended to multiple features"/>
          <p:cNvSpPr txBox="1"/>
          <p:nvPr/>
        </p:nvSpPr>
        <p:spPr>
          <a:xfrm>
            <a:off x="1711461" y="10441453"/>
            <a:ext cx="10614876" cy="1307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558800" indent="-558800" algn="l">
              <a:lnSpc>
                <a:spcPct val="120000"/>
              </a:lnSpc>
              <a:buSzPct val="123000"/>
              <a:buChar char="■"/>
              <a:defRPr sz="3400" spc="-68">
                <a:solidFill>
                  <a:srgbClr val="000000"/>
                </a:solidFill>
              </a:defRPr>
            </a:pPr>
            <a:r>
              <a:rPr dirty="0"/>
              <a:t>a classifier made this way, however, is “</a:t>
            </a:r>
            <a:r>
              <a:rPr b="1" dirty="0"/>
              <a:t>naïve</a:t>
            </a:r>
            <a:r>
              <a:rPr dirty="0"/>
              <a:t>” when extended to multiple features</a:t>
            </a:r>
          </a:p>
        </p:txBody>
      </p:sp>
      <p:sp>
        <p:nvSpPr>
          <p:cNvPr id="1827" name="Naïve Bayes Classifier"/>
          <p:cNvSpPr txBox="1"/>
          <p:nvPr/>
        </p:nvSpPr>
        <p:spPr>
          <a:xfrm>
            <a:off x="12587329" y="3673898"/>
            <a:ext cx="3537828"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6000" b="1">
                <a:solidFill>
                  <a:schemeClr val="accent1">
                    <a:lumOff val="-13575"/>
                  </a:schemeClr>
                </a:solidFill>
              </a:defRPr>
            </a:pPr>
            <a:r>
              <a:rPr dirty="0">
                <a:solidFill>
                  <a:srgbClr val="006D64"/>
                </a:solidFill>
              </a:rPr>
              <a:t>Classifier</a:t>
            </a:r>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EFB351B0-20F9-78EE-40B2-05FF351A4071}"/>
                  </a:ext>
                </a:extLst>
              </p:cNvPr>
              <p:cNvSpPr txBox="1"/>
              <p:nvPr/>
            </p:nvSpPr>
            <p:spPr>
              <a:xfrm>
                <a:off x="760925" y="6483555"/>
                <a:ext cx="8821005"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rgbClr val="0000FF"/>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2" name="Equation">
                <a:extLst>
                  <a:ext uri="{FF2B5EF4-FFF2-40B4-BE49-F238E27FC236}">
                    <a16:creationId xmlns:a16="http://schemas.microsoft.com/office/drawing/2014/main" id="{EFB351B0-20F9-78EE-40B2-05FF351A4071}"/>
                  </a:ext>
                </a:extLst>
              </p:cNvPr>
              <p:cNvSpPr txBox="1">
                <a:spLocks noRot="1" noChangeAspect="1" noMove="1" noResize="1" noEditPoints="1" noAdjustHandles="1" noChangeArrowheads="1" noChangeShapeType="1" noTextEdit="1"/>
              </p:cNvSpPr>
              <p:nvPr/>
            </p:nvSpPr>
            <p:spPr>
              <a:xfrm>
                <a:off x="760925" y="6483555"/>
                <a:ext cx="8821005" cy="738664"/>
              </a:xfrm>
              <a:prstGeom prst="rect">
                <a:avLst/>
              </a:prstGeom>
              <a:blipFill>
                <a:blip r:embed="rId6"/>
                <a:stretch>
                  <a:fillRect l="-1007" r="-1871" b="-38983"/>
                </a:stretch>
              </a:blipFill>
              <a:ln w="12700" cap="flat">
                <a:noFill/>
                <a:miter lim="400000"/>
              </a:ln>
              <a:effectLst/>
            </p:spPr>
            <p:txBody>
              <a:bodyPr/>
              <a:lstStyle/>
              <a:p>
                <a:r>
                  <a:rPr lang="en-US">
                    <a:noFill/>
                  </a:rPr>
                  <a:t> </a:t>
                </a:r>
              </a:p>
            </p:txBody>
          </p:sp>
        </mc:Fallback>
      </mc:AlternateContent>
      <p:sp>
        <p:nvSpPr>
          <p:cNvPr id="3" name="Google Shape;403;p55">
            <a:extLst>
              <a:ext uri="{FF2B5EF4-FFF2-40B4-BE49-F238E27FC236}">
                <a16:creationId xmlns:a16="http://schemas.microsoft.com/office/drawing/2014/main" id="{BA0DB056-EB15-F8DC-9653-0EA1322943C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58</a:t>
            </a:fld>
            <a:endParaRPr lang="en" dirty="0">
              <a:solidFill>
                <a:srgbClr val="004C7F"/>
              </a:solidFill>
              <a:latin typeface="Lato"/>
              <a:ea typeface="Lato"/>
              <a:cs typeface="Lato"/>
              <a:sym typeface="Lato"/>
            </a:endParaRPr>
          </a:p>
        </p:txBody>
      </p:sp>
      <p:sp>
        <p:nvSpPr>
          <p:cNvPr id="6" name="Decision Trees">
            <a:extLst>
              <a:ext uri="{FF2B5EF4-FFF2-40B4-BE49-F238E27FC236}">
                <a16:creationId xmlns:a16="http://schemas.microsoft.com/office/drawing/2014/main" id="{A369A93A-ADDB-1D26-5800-4CA513586ECA}"/>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iterate>
                                    <p:tmAbs val="0"/>
                                  </p:iterate>
                                  <p:childTnLst>
                                    <p:set>
                                      <p:cBhvr>
                                        <p:cTn id="10" fill="hold"/>
                                        <p:tgtEl>
                                          <p:spTgt spid="182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5" nodeType="afterEffect">
                                  <p:stCondLst>
                                    <p:cond delay="0"/>
                                  </p:stCondLst>
                                  <p:childTnLst>
                                    <p:set>
                                      <p:cBhvr>
                                        <p:cTn id="13" dur="1" fill="hold">
                                          <p:stCondLst>
                                            <p:cond delay="0"/>
                                          </p:stCondLst>
                                        </p:cTn>
                                        <p:tgtEl>
                                          <p:spTgt spid="1827"/>
                                        </p:tgtEl>
                                        <p:attrNameLst>
                                          <p:attrName>style.visibility</p:attrName>
                                        </p:attrNameLst>
                                      </p:cBhvr>
                                      <p:to>
                                        <p:strVal val="visible"/>
                                      </p:to>
                                    </p:set>
                                    <p:animEffect transition="in" filter="fade">
                                      <p:cBhvr>
                                        <p:cTn id="14" dur="500"/>
                                        <p:tgtEl>
                                          <p:spTgt spid="182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18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1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64583E-6 -4.81481E-6 L 0.31536 0.24688 " pathEditMode="relative" rAng="0" ptsTypes="AA">
                                      <p:cBhvr>
                                        <p:cTn id="26" dur="1000" fill="hold"/>
                                        <p:tgtEl>
                                          <p:spTgt spid="6"/>
                                        </p:tgtEl>
                                        <p:attrNameLst>
                                          <p:attrName>ppt_x</p:attrName>
                                          <p:attrName>ppt_y</p:attrName>
                                        </p:attrNameLst>
                                      </p:cBhvr>
                                      <p:rCtr x="15768" y="1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 grpId="1" animBg="1" advAuto="0"/>
      <p:bldP spid="1824" grpId="2" animBg="1" advAuto="0"/>
      <p:bldP spid="1825" grpId="3" animBg="1" advAuto="0"/>
      <p:bldP spid="1826" grpId="4" animBg="1" advAuto="0"/>
      <p:bldP spid="1827" grpId="5" animBg="1" advAuto="0"/>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Make splits (using features and thresholds)…"/>
          <p:cNvSpPr txBox="1"/>
          <p:nvPr/>
        </p:nvSpPr>
        <p:spPr>
          <a:xfrm>
            <a:off x="817417" y="1837138"/>
            <a:ext cx="22749165" cy="10041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722312" indent="-722312" algn="l">
              <a:lnSpc>
                <a:spcPct val="180000"/>
              </a:lnSpc>
              <a:buSzPct val="100000"/>
              <a:buAutoNum type="arabicPeriod"/>
              <a:defRPr sz="3500">
                <a:solidFill>
                  <a:srgbClr val="000000"/>
                </a:solidFill>
                <a:latin typeface="Helvetica Neue Light"/>
                <a:ea typeface="Helvetica Neue Light"/>
                <a:cs typeface="Helvetica Neue Light"/>
                <a:sym typeface="Helvetica Neue Light"/>
              </a:defRPr>
            </a:pPr>
            <a:r>
              <a:rPr lang="en-US" sz="4800" dirty="0"/>
              <a:t>For each feature, calculate the probability of this feature given the class and the probability of this feature given the entire dataset</a:t>
            </a:r>
          </a:p>
          <a:p>
            <a:pPr marL="685800" lvl="8" indent="-685800" algn="l">
              <a:lnSpc>
                <a:spcPct val="180000"/>
              </a:lnSpc>
              <a:buSzPct val="100000"/>
              <a:buFont typeface="Arial" panose="020B0604020202020204" pitchFamily="34" charset="0"/>
              <a:buChar char="•"/>
              <a:defRPr sz="3500">
                <a:solidFill>
                  <a:srgbClr val="000000"/>
                </a:solidFill>
                <a:latin typeface="Helvetica Neue Light"/>
                <a:ea typeface="Helvetica Neue Light"/>
                <a:cs typeface="Helvetica Neue Light"/>
                <a:sym typeface="Helvetica Neue Light"/>
              </a:defRPr>
            </a:pPr>
            <a:r>
              <a:rPr lang="en-US" sz="3600" dirty="0"/>
              <a:t>For the spam dataset, iterate through each word in the entire dataset and use each word as a feature </a:t>
            </a:r>
          </a:p>
          <a:p>
            <a:pPr lvl="8" indent="0" algn="l">
              <a:lnSpc>
                <a:spcPct val="180000"/>
              </a:lnSpc>
              <a:buSzPct val="100000"/>
              <a:defRPr sz="3500">
                <a:solidFill>
                  <a:srgbClr val="000000"/>
                </a:solidFill>
                <a:latin typeface="Helvetica Neue Light"/>
                <a:ea typeface="Helvetica Neue Light"/>
                <a:cs typeface="Helvetica Neue Light"/>
                <a:sym typeface="Helvetica Neue Light"/>
              </a:defRPr>
            </a:pPr>
            <a:r>
              <a:rPr lang="en-US" sz="5400" dirty="0"/>
              <a:t>2</a:t>
            </a:r>
            <a:r>
              <a:rPr lang="en-US" sz="4800" dirty="0"/>
              <a:t>. Given an unlabeled test sample, determine which features it contains</a:t>
            </a:r>
          </a:p>
          <a:p>
            <a:pPr marL="685800" lvl="8" indent="-685800" algn="l">
              <a:lnSpc>
                <a:spcPct val="180000"/>
              </a:lnSpc>
              <a:buSzPct val="100000"/>
              <a:buFont typeface="Arial" panose="020B0604020202020204" pitchFamily="34" charset="0"/>
              <a:buChar char="•"/>
              <a:defRPr sz="3500">
                <a:solidFill>
                  <a:srgbClr val="000000"/>
                </a:solidFill>
                <a:latin typeface="Helvetica Neue Light"/>
                <a:ea typeface="Helvetica Neue Light"/>
                <a:cs typeface="Helvetica Neue Light"/>
                <a:sym typeface="Helvetica Neue Light"/>
              </a:defRPr>
            </a:pPr>
            <a:r>
              <a:rPr lang="en-US" sz="3600" dirty="0"/>
              <a:t>For the spam dataset, use all the distinct words in the dataset that were in the training data as features</a:t>
            </a:r>
          </a:p>
          <a:p>
            <a:pPr lvl="8" indent="0" algn="l">
              <a:lnSpc>
                <a:spcPct val="180000"/>
              </a:lnSpc>
              <a:buSzPct val="100000"/>
              <a:defRPr sz="3500">
                <a:solidFill>
                  <a:srgbClr val="000000"/>
                </a:solidFill>
                <a:latin typeface="Helvetica Neue Light"/>
                <a:ea typeface="Helvetica Neue Light"/>
                <a:cs typeface="Helvetica Neue Light"/>
                <a:sym typeface="Helvetica Neue Light"/>
              </a:defRPr>
            </a:pPr>
            <a:r>
              <a:rPr lang="en-US" sz="4800" dirty="0"/>
              <a:t>3. Calculate the probability that this sample belongs to a certain class using the Naïve Bayes classifier</a:t>
            </a:r>
          </a:p>
          <a:p>
            <a:pPr lvl="8" indent="0" algn="l">
              <a:lnSpc>
                <a:spcPct val="180000"/>
              </a:lnSpc>
              <a:buSzPct val="100000"/>
              <a:defRPr sz="3500">
                <a:solidFill>
                  <a:srgbClr val="000000"/>
                </a:solidFill>
                <a:latin typeface="Helvetica Neue Light"/>
                <a:ea typeface="Helvetica Neue Light"/>
                <a:cs typeface="Helvetica Neue Light"/>
                <a:sym typeface="Helvetica Neue Light"/>
              </a:defRPr>
            </a:pPr>
            <a:r>
              <a:rPr lang="en-US" sz="4800" dirty="0"/>
              <a:t>4. Classify the sample to that class if probability is greater a threshold (50%)</a:t>
            </a:r>
          </a:p>
        </p:txBody>
      </p:sp>
      <p:sp>
        <p:nvSpPr>
          <p:cNvPr id="2" name="Google Shape;403;p55">
            <a:extLst>
              <a:ext uri="{FF2B5EF4-FFF2-40B4-BE49-F238E27FC236}">
                <a16:creationId xmlns:a16="http://schemas.microsoft.com/office/drawing/2014/main" id="{69CD9B50-2D1F-4A77-EC46-8D63F20CBA5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59</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939C8306-6E17-2EC8-E1E1-8152B0119C4B}"/>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extLst>
      <p:ext uri="{BB962C8B-B14F-4D97-AF65-F5344CB8AC3E}">
        <p14:creationId xmlns:p14="http://schemas.microsoft.com/office/powerpoint/2010/main" val="3541414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ecision Trees"/>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pic>
        <p:nvPicPr>
          <p:cNvPr id="22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011840" y="4829770"/>
            <a:ext cx="6360386" cy="4056334"/>
          </a:xfrm>
          <a:prstGeom prst="rect">
            <a:avLst/>
          </a:prstGeom>
          <a:ln w="12700">
            <a:miter lim="400000"/>
          </a:ln>
        </p:spPr>
      </p:pic>
      <p:sp>
        <p:nvSpPr>
          <p:cNvPr id="2" name="Google Shape;403;p55">
            <a:extLst>
              <a:ext uri="{FF2B5EF4-FFF2-40B4-BE49-F238E27FC236}">
                <a16:creationId xmlns:a16="http://schemas.microsoft.com/office/drawing/2014/main" id="{B13223EE-83BD-7578-F9C7-C67C7F9F464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1"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60</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pic>
        <p:nvPicPr>
          <p:cNvPr id="1026" name="Picture 2" descr="Summer Hot Sun Stock Photo by ©HitToon 12492703">
            <a:extLst>
              <a:ext uri="{FF2B5EF4-FFF2-40B4-BE49-F238E27FC236}">
                <a16:creationId xmlns:a16="http://schemas.microsoft.com/office/drawing/2014/main" id="{4FC263FA-9AD5-CC12-A3A8-A87786355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047"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Cartoon Rain Cloud, Download Free Cartoon Rain Cloud png images, Free  ClipArts on Clipart Library">
            <a:extLst>
              <a:ext uri="{FF2B5EF4-FFF2-40B4-BE49-F238E27FC236}">
                <a16:creationId xmlns:a16="http://schemas.microsoft.com/office/drawing/2014/main" id="{BDA455DF-9DF9-AF65-571F-ACF4ACB2D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047"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38873B-B819-DD1B-AA9B-42236F492683}"/>
              </a:ext>
            </a:extLst>
          </p:cNvPr>
          <p:cNvSpPr txBox="1"/>
          <p:nvPr/>
        </p:nvSpPr>
        <p:spPr>
          <a:xfrm>
            <a:off x="10800573"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36A8276E-37EF-8282-6E00-D3B898F6B8BA}"/>
              </a:ext>
            </a:extLst>
          </p:cNvPr>
          <p:cNvSpPr txBox="1"/>
          <p:nvPr/>
        </p:nvSpPr>
        <p:spPr>
          <a:xfrm>
            <a:off x="10800573"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pic>
        <p:nvPicPr>
          <p:cNvPr id="8" name="Picture 2" descr="Summer Hot Sun Stock Photo by ©HitToon 12492703">
            <a:extLst>
              <a:ext uri="{FF2B5EF4-FFF2-40B4-BE49-F238E27FC236}">
                <a16:creationId xmlns:a16="http://schemas.microsoft.com/office/drawing/2014/main" id="{4DA79AA9-50C1-5D5D-30B9-26AA50792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047"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Cartoon Rain Cloud, Download Free Cartoon Rain Cloud png images, Free  ClipArts on Clipart Library">
            <a:extLst>
              <a:ext uri="{FF2B5EF4-FFF2-40B4-BE49-F238E27FC236}">
                <a16:creationId xmlns:a16="http://schemas.microsoft.com/office/drawing/2014/main" id="{7C9C1401-3415-8F02-6B15-44D03F853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047"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CE0BCB-F61D-F8F7-9494-68F971B1AAE4}"/>
              </a:ext>
            </a:extLst>
          </p:cNvPr>
          <p:cNvSpPr txBox="1"/>
          <p:nvPr/>
        </p:nvSpPr>
        <p:spPr>
          <a:xfrm>
            <a:off x="10800573"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A873A1E2-888B-A4BA-92CF-F2E9F32BB201}"/>
              </a:ext>
            </a:extLst>
          </p:cNvPr>
          <p:cNvSpPr txBox="1"/>
          <p:nvPr/>
        </p:nvSpPr>
        <p:spPr>
          <a:xfrm>
            <a:off x="10800573"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2" name="Decision Trees">
            <a:extLst>
              <a:ext uri="{FF2B5EF4-FFF2-40B4-BE49-F238E27FC236}">
                <a16:creationId xmlns:a16="http://schemas.microsoft.com/office/drawing/2014/main" id="{41E096F0-AC5D-586A-0A2A-1AD710A646C1}"/>
              </a:ext>
            </a:extLst>
          </p:cNvPr>
          <p:cNvSpPr txBox="1"/>
          <p:nvPr/>
        </p:nvSpPr>
        <p:spPr>
          <a:xfrm>
            <a:off x="301068" y="1274517"/>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2897570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61</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pic>
        <p:nvPicPr>
          <p:cNvPr id="1026" name="Picture 2" descr="Summer Hot Sun Stock Photo by ©HitToon 12492703">
            <a:extLst>
              <a:ext uri="{FF2B5EF4-FFF2-40B4-BE49-F238E27FC236}">
                <a16:creationId xmlns:a16="http://schemas.microsoft.com/office/drawing/2014/main" id="{4FC263FA-9AD5-CC12-A3A8-A87786355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064" y="2516909"/>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Cartoon Rain Cloud, Download Free Cartoon Rain Cloud png images, Free  ClipArts on Clipart Library">
            <a:extLst>
              <a:ext uri="{FF2B5EF4-FFF2-40B4-BE49-F238E27FC236}">
                <a16:creationId xmlns:a16="http://schemas.microsoft.com/office/drawing/2014/main" id="{BDA455DF-9DF9-AF65-571F-ACF4ACB2D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1064" y="8246378"/>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38873B-B819-DD1B-AA9B-42236F492683}"/>
              </a:ext>
            </a:extLst>
          </p:cNvPr>
          <p:cNvSpPr txBox="1"/>
          <p:nvPr/>
        </p:nvSpPr>
        <p:spPr>
          <a:xfrm>
            <a:off x="17337590" y="6858000"/>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36A8276E-37EF-8282-6E00-D3B898F6B8BA}"/>
              </a:ext>
            </a:extLst>
          </p:cNvPr>
          <p:cNvSpPr txBox="1"/>
          <p:nvPr/>
        </p:nvSpPr>
        <p:spPr>
          <a:xfrm>
            <a:off x="17337590" y="11907365"/>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pic>
        <p:nvPicPr>
          <p:cNvPr id="8" name="Picture 2" descr="Summer Hot Sun Stock Photo by ©HitToon 12492703">
            <a:extLst>
              <a:ext uri="{FF2B5EF4-FFF2-40B4-BE49-F238E27FC236}">
                <a16:creationId xmlns:a16="http://schemas.microsoft.com/office/drawing/2014/main" id="{4DA79AA9-50C1-5D5D-30B9-26AA50792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645" y="2432193"/>
            <a:ext cx="4341091" cy="4341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Cartoon Rain Cloud, Download Free Cartoon Rain Cloud png images, Free  ClipArts on Clipart Library">
            <a:extLst>
              <a:ext uri="{FF2B5EF4-FFF2-40B4-BE49-F238E27FC236}">
                <a16:creationId xmlns:a16="http://schemas.microsoft.com/office/drawing/2014/main" id="{7C9C1401-3415-8F02-6B15-44D03F853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645" y="8161662"/>
            <a:ext cx="4341091" cy="36609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CE0BCB-F61D-F8F7-9494-68F971B1AAE4}"/>
              </a:ext>
            </a:extLst>
          </p:cNvPr>
          <p:cNvSpPr txBox="1"/>
          <p:nvPr/>
        </p:nvSpPr>
        <p:spPr>
          <a:xfrm>
            <a:off x="6893171" y="6773284"/>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A873A1E2-888B-A4BA-92CF-F2E9F32BB201}"/>
              </a:ext>
            </a:extLst>
          </p:cNvPr>
          <p:cNvSpPr txBox="1"/>
          <p:nvPr/>
        </p:nvSpPr>
        <p:spPr>
          <a:xfrm>
            <a:off x="6893171" y="11822649"/>
            <a:ext cx="17280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rgbClr val="006D64"/>
                </a:solidFill>
              </a:rPr>
              <a:t>50%</a:t>
            </a:r>
            <a:endParaRPr kumimoji="0" lang="en-US" sz="6000" b="0" i="0" u="none" strike="noStrike" cap="none" spc="0" normalizeH="0" baseline="0" dirty="0">
              <a:ln>
                <a:noFill/>
              </a:ln>
              <a:solidFill>
                <a:srgbClr val="006D64"/>
              </a:solidFill>
              <a:effectLst/>
              <a:uFillTx/>
              <a:latin typeface="+mn-lt"/>
              <a:ea typeface="+mn-ea"/>
              <a:cs typeface="+mn-cs"/>
              <a:sym typeface="Helvetica Neue"/>
            </a:endParaRPr>
          </a:p>
        </p:txBody>
      </p:sp>
      <p:sp>
        <p:nvSpPr>
          <p:cNvPr id="2" name="TextBox 1">
            <a:extLst>
              <a:ext uri="{FF2B5EF4-FFF2-40B4-BE49-F238E27FC236}">
                <a16:creationId xmlns:a16="http://schemas.microsoft.com/office/drawing/2014/main" id="{40EAA302-12E0-3DBE-6D70-BCA3566B1EF9}"/>
              </a:ext>
            </a:extLst>
          </p:cNvPr>
          <p:cNvSpPr txBox="1"/>
          <p:nvPr/>
        </p:nvSpPr>
        <p:spPr>
          <a:xfrm>
            <a:off x="5937862" y="1556776"/>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72548F82-BE01-EE93-30E7-5FA9690A6115}"/>
              </a:ext>
            </a:extLst>
          </p:cNvPr>
          <p:cNvSpPr txBox="1"/>
          <p:nvPr/>
        </p:nvSpPr>
        <p:spPr>
          <a:xfrm>
            <a:off x="16049499" y="1490987"/>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2" name="Decision Trees">
            <a:extLst>
              <a:ext uri="{FF2B5EF4-FFF2-40B4-BE49-F238E27FC236}">
                <a16:creationId xmlns:a16="http://schemas.microsoft.com/office/drawing/2014/main" id="{996E0D7B-0650-93B9-670E-45F2919F37EE}"/>
              </a:ext>
            </a:extLst>
          </p:cNvPr>
          <p:cNvSpPr txBox="1"/>
          <p:nvPr/>
        </p:nvSpPr>
        <p:spPr>
          <a:xfrm>
            <a:off x="301068" y="1274517"/>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233983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3F6C7D6-7414-6B8F-2D5C-B1087C835430}"/>
              </a:ext>
            </a:extLst>
          </p:cNvPr>
          <p:cNvSpPr txBox="1"/>
          <p:nvPr/>
        </p:nvSpPr>
        <p:spPr>
          <a:xfrm>
            <a:off x="14354846" y="63450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62</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
        <p:nvSpPr>
          <p:cNvPr id="2" name="TextBox 1">
            <a:extLst>
              <a:ext uri="{FF2B5EF4-FFF2-40B4-BE49-F238E27FC236}">
                <a16:creationId xmlns:a16="http://schemas.microsoft.com/office/drawing/2014/main" id="{40EAA302-12E0-3DBE-6D70-BCA3566B1EF9}"/>
              </a:ext>
            </a:extLst>
          </p:cNvPr>
          <p:cNvSpPr txBox="1"/>
          <p:nvPr/>
        </p:nvSpPr>
        <p:spPr>
          <a:xfrm>
            <a:off x="5667786" y="6345039"/>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A733CC7E-E027-62F4-A4C7-61CF2AC6E320}"/>
              </a:ext>
            </a:extLst>
          </p:cNvPr>
          <p:cNvSpPr txBox="1"/>
          <p:nvPr/>
        </p:nvSpPr>
        <p:spPr>
          <a:xfrm>
            <a:off x="2582648" y="63450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0A6AA768-959D-2DDE-C9D6-1B41D7A7DEB8}"/>
              </a:ext>
            </a:extLst>
          </p:cNvPr>
          <p:cNvSpPr txBox="1"/>
          <p:nvPr/>
        </p:nvSpPr>
        <p:spPr>
          <a:xfrm>
            <a:off x="17303423" y="6345039"/>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E38299AE-533E-1735-A036-073073D8F887}"/>
              </a:ext>
            </a:extLst>
          </p:cNvPr>
          <p:cNvSpPr txBox="1"/>
          <p:nvPr/>
        </p:nvSpPr>
        <p:spPr>
          <a:xfrm>
            <a:off x="5211051" y="76658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=50%</a:t>
            </a:r>
          </a:p>
        </p:txBody>
      </p:sp>
      <p:sp>
        <p:nvSpPr>
          <p:cNvPr id="18" name="TextBox 17">
            <a:extLst>
              <a:ext uri="{FF2B5EF4-FFF2-40B4-BE49-F238E27FC236}">
                <a16:creationId xmlns:a16="http://schemas.microsoft.com/office/drawing/2014/main" id="{8E772A31-CF68-3BB7-0201-16235CC06B0C}"/>
              </a:ext>
            </a:extLst>
          </p:cNvPr>
          <p:cNvSpPr txBox="1"/>
          <p:nvPr/>
        </p:nvSpPr>
        <p:spPr>
          <a:xfrm>
            <a:off x="16983248" y="76658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=50%</a:t>
            </a:r>
          </a:p>
        </p:txBody>
      </p:sp>
      <p:sp>
        <p:nvSpPr>
          <p:cNvPr id="19" name="Decision Trees">
            <a:extLst>
              <a:ext uri="{FF2B5EF4-FFF2-40B4-BE49-F238E27FC236}">
                <a16:creationId xmlns:a16="http://schemas.microsoft.com/office/drawing/2014/main" id="{1ADA5F1F-9F3D-2255-CEE6-C4445045ACE7}"/>
              </a:ext>
            </a:extLst>
          </p:cNvPr>
          <p:cNvSpPr txBox="1"/>
          <p:nvPr/>
        </p:nvSpPr>
        <p:spPr>
          <a:xfrm>
            <a:off x="301068" y="1274517"/>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468380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D34498A-9F36-8273-043A-6396E83F8D29}"/>
              </a:ext>
            </a:extLst>
          </p:cNvPr>
          <p:cNvSpPr txBox="1"/>
          <p:nvPr/>
        </p:nvSpPr>
        <p:spPr>
          <a:xfrm>
            <a:off x="4435452" y="78944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p>
        </p:txBody>
      </p:sp>
      <p:sp>
        <p:nvSpPr>
          <p:cNvPr id="4" name="Google Shape;403;p55">
            <a:extLst>
              <a:ext uri="{FF2B5EF4-FFF2-40B4-BE49-F238E27FC236}">
                <a16:creationId xmlns:a16="http://schemas.microsoft.com/office/drawing/2014/main" id="{BE2BD981-2FA4-F702-2751-3209523DF7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63</a:t>
            </a:fld>
            <a:endParaRPr lang="en" dirty="0">
              <a:solidFill>
                <a:srgbClr val="004C7F"/>
              </a:solidFill>
              <a:latin typeface="Lato"/>
              <a:ea typeface="Lato"/>
              <a:cs typeface="Lato"/>
              <a:sym typeface="Lato"/>
            </a:endParaRPr>
          </a:p>
        </p:txBody>
      </p:sp>
      <p:sp>
        <p:nvSpPr>
          <p:cNvPr id="5" name="Decision Trees">
            <a:extLst>
              <a:ext uri="{FF2B5EF4-FFF2-40B4-BE49-F238E27FC236}">
                <a16:creationId xmlns:a16="http://schemas.microsoft.com/office/drawing/2014/main" id="{C6A9382E-C3E5-ACFD-D50C-80C3D4C77213}"/>
              </a:ext>
            </a:extLst>
          </p:cNvPr>
          <p:cNvSpPr txBox="1"/>
          <p:nvPr/>
        </p:nvSpPr>
        <p:spPr>
          <a:xfrm>
            <a:off x="301068" y="310906"/>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
        <p:nvSpPr>
          <p:cNvPr id="3" name="TextBox 2">
            <a:extLst>
              <a:ext uri="{FF2B5EF4-FFF2-40B4-BE49-F238E27FC236}">
                <a16:creationId xmlns:a16="http://schemas.microsoft.com/office/drawing/2014/main" id="{A1EEC9F8-D9C3-A4F7-4A95-6F256C86F256}"/>
              </a:ext>
            </a:extLst>
          </p:cNvPr>
          <p:cNvSpPr txBox="1"/>
          <p:nvPr/>
        </p:nvSpPr>
        <p:spPr>
          <a:xfrm>
            <a:off x="4597063" y="4795639"/>
            <a:ext cx="1518987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 </a:t>
            </a: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r>
              <a:rPr lang="en-US" sz="6000" dirty="0">
                <a:solidFill>
                  <a:srgbClr val="004C7F"/>
                </a:solidFill>
              </a:rPr>
              <a:t> AND </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 </a:t>
            </a: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sp>
        <p:nvSpPr>
          <p:cNvPr id="6" name="TextBox 5">
            <a:extLst>
              <a:ext uri="{FF2B5EF4-FFF2-40B4-BE49-F238E27FC236}">
                <a16:creationId xmlns:a16="http://schemas.microsoft.com/office/drawing/2014/main" id="{F43D07E9-E70F-3A65-30F9-92F56545D231}"/>
              </a:ext>
            </a:extLst>
          </p:cNvPr>
          <p:cNvSpPr txBox="1"/>
          <p:nvPr/>
        </p:nvSpPr>
        <p:spPr>
          <a:xfrm>
            <a:off x="10894369" y="6345039"/>
            <a:ext cx="259526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1" u="none" strike="noStrike" cap="none" spc="0" normalizeH="0" baseline="0" dirty="0">
                <a:ln>
                  <a:noFill/>
                </a:ln>
                <a:solidFill>
                  <a:srgbClr val="FF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Is NOT</a:t>
            </a:r>
          </a:p>
        </p:txBody>
      </p:sp>
      <p:sp>
        <p:nvSpPr>
          <p:cNvPr id="7" name="TextBox 6">
            <a:extLst>
              <a:ext uri="{FF2B5EF4-FFF2-40B4-BE49-F238E27FC236}">
                <a16:creationId xmlns:a16="http://schemas.microsoft.com/office/drawing/2014/main" id="{1D13A5EE-67D7-E221-0DB2-977F9E35ABCF}"/>
              </a:ext>
            </a:extLst>
          </p:cNvPr>
          <p:cNvSpPr txBox="1"/>
          <p:nvPr/>
        </p:nvSpPr>
        <p:spPr>
          <a:xfrm>
            <a:off x="12192000" y="7894439"/>
            <a:ext cx="7446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P(</a:t>
            </a:r>
            <a:r>
              <a:rPr kumimoji="0" lang="en-US" sz="6000" b="0" i="0" u="none" strike="noStrike" cap="none" spc="0" normalizeH="0" baseline="0" dirty="0">
                <a:ln>
                  <a:noFill/>
                </a:ln>
                <a:solidFill>
                  <a:srgbClr val="00B0F0"/>
                </a:solidFill>
                <a:effectLst/>
                <a:uFillTx/>
                <a:latin typeface="+mn-lt"/>
                <a:ea typeface="+mn-ea"/>
                <a:cs typeface="+mn-cs"/>
                <a:sym typeface="Helvetica Neue"/>
              </a:rPr>
              <a:t>Rain </a:t>
            </a: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6000" b="0" i="0" u="none" strike="noStrike" cap="none" spc="0" normalizeH="0" baseline="0" dirty="0">
                <a:ln>
                  <a:noFill/>
                </a:ln>
                <a:solidFill>
                  <a:srgbClr val="5E5E5E"/>
                </a:solidFill>
                <a:effectLst/>
                <a:uFillTx/>
                <a:latin typeface="+mn-lt"/>
                <a:ea typeface="+mn-ea"/>
                <a:cs typeface="+mn-cs"/>
                <a:sym typeface="Helvetica Neue"/>
              </a:rPr>
              <a:t>                    )</a:t>
            </a:r>
          </a:p>
        </p:txBody>
      </p:sp>
      <p:sp>
        <p:nvSpPr>
          <p:cNvPr id="8" name="TextBox 7">
            <a:extLst>
              <a:ext uri="{FF2B5EF4-FFF2-40B4-BE49-F238E27FC236}">
                <a16:creationId xmlns:a16="http://schemas.microsoft.com/office/drawing/2014/main" id="{F9E2D8C1-4A3A-DD6E-E0EC-108D20218D01}"/>
              </a:ext>
            </a:extLst>
          </p:cNvPr>
          <p:cNvSpPr txBox="1"/>
          <p:nvPr/>
        </p:nvSpPr>
        <p:spPr>
          <a:xfrm>
            <a:off x="7520590" y="7894439"/>
            <a:ext cx="38856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1</a:t>
            </a:r>
            <a:r>
              <a:rPr kumimoji="0" lang="en-US" sz="6000" b="0" i="0" u="none" strike="noStrike" cap="none" spc="0" normalizeH="0" baseline="30000" dirty="0">
                <a:ln>
                  <a:noFill/>
                </a:ln>
                <a:solidFill>
                  <a:srgbClr val="004C7F"/>
                </a:solidFill>
                <a:effectLst/>
                <a:uFillTx/>
                <a:latin typeface="+mn-lt"/>
                <a:ea typeface="+mn-ea"/>
                <a:cs typeface="+mn-cs"/>
                <a:sym typeface="Helvetica Neue"/>
              </a:rPr>
              <a:t>st</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947ADC1F-0063-BA36-C779-FD6C8E369A6F}"/>
              </a:ext>
            </a:extLst>
          </p:cNvPr>
          <p:cNvSpPr txBox="1"/>
          <p:nvPr/>
        </p:nvSpPr>
        <p:spPr>
          <a:xfrm>
            <a:off x="15140577" y="7894439"/>
            <a:ext cx="4057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4C7F"/>
                </a:solidFill>
                <a:effectLst/>
                <a:uFillTx/>
                <a:latin typeface="+mn-lt"/>
                <a:ea typeface="+mn-ea"/>
                <a:cs typeface="+mn-cs"/>
                <a:sym typeface="Helvetica Neue"/>
              </a:rPr>
              <a:t>January 2</a:t>
            </a:r>
            <a:r>
              <a:rPr kumimoji="0" lang="en-US" sz="6000" b="0" i="0" u="none" strike="noStrike" cap="none" spc="0" normalizeH="0" baseline="30000" dirty="0">
                <a:ln>
                  <a:noFill/>
                </a:ln>
                <a:solidFill>
                  <a:srgbClr val="004C7F"/>
                </a:solidFill>
                <a:effectLst/>
                <a:uFillTx/>
                <a:latin typeface="+mn-lt"/>
                <a:ea typeface="+mn-ea"/>
                <a:cs typeface="+mn-cs"/>
                <a:sym typeface="Helvetica Neue"/>
              </a:rPr>
              <a:t>nd</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E2D20B1-182F-6818-74F7-5DADCCCAD2A9}"/>
              </a:ext>
            </a:extLst>
          </p:cNvPr>
          <p:cNvSpPr txBox="1"/>
          <p:nvPr/>
        </p:nvSpPr>
        <p:spPr>
          <a:xfrm>
            <a:off x="11417324" y="7894439"/>
            <a:ext cx="108471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CFBDFEFC-CADB-B32C-B828-76301BD66324}"/>
              </a:ext>
            </a:extLst>
          </p:cNvPr>
          <p:cNvSpPr txBox="1"/>
          <p:nvPr/>
        </p:nvSpPr>
        <p:spPr>
          <a:xfrm>
            <a:off x="20142537" y="7811655"/>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=25%</a:t>
            </a:r>
          </a:p>
        </p:txBody>
      </p:sp>
      <p:sp>
        <p:nvSpPr>
          <p:cNvPr id="16" name="TextBox 15">
            <a:extLst>
              <a:ext uri="{FF2B5EF4-FFF2-40B4-BE49-F238E27FC236}">
                <a16:creationId xmlns:a16="http://schemas.microsoft.com/office/drawing/2014/main" id="{5D5FBEE7-B77C-C147-DFA2-44A419669C72}"/>
              </a:ext>
            </a:extLst>
          </p:cNvPr>
          <p:cNvSpPr txBox="1"/>
          <p:nvPr/>
        </p:nvSpPr>
        <p:spPr>
          <a:xfrm>
            <a:off x="20142537" y="4795639"/>
            <a:ext cx="21897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=45%</a:t>
            </a:r>
          </a:p>
        </p:txBody>
      </p:sp>
      <p:sp>
        <p:nvSpPr>
          <p:cNvPr id="19" name="Decision Trees">
            <a:extLst>
              <a:ext uri="{FF2B5EF4-FFF2-40B4-BE49-F238E27FC236}">
                <a16:creationId xmlns:a16="http://schemas.microsoft.com/office/drawing/2014/main" id="{60325358-C469-9F73-9532-1C056FB62874}"/>
              </a:ext>
            </a:extLst>
          </p:cNvPr>
          <p:cNvSpPr txBox="1"/>
          <p:nvPr/>
        </p:nvSpPr>
        <p:spPr>
          <a:xfrm>
            <a:off x="301068" y="1274517"/>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Independence</a:t>
            </a:r>
            <a:endParaRPr sz="6000" dirty="0">
              <a:solidFill>
                <a:srgbClr val="004C7F"/>
              </a:solidFill>
            </a:endParaRPr>
          </a:p>
        </p:txBody>
      </p:sp>
    </p:spTree>
    <p:extLst>
      <p:ext uri="{BB962C8B-B14F-4D97-AF65-F5344CB8AC3E}">
        <p14:creationId xmlns:p14="http://schemas.microsoft.com/office/powerpoint/2010/main" val="3214940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5" name="Equation"/>
              <p:cNvSpPr txBox="1"/>
              <p:nvPr/>
            </p:nvSpPr>
            <p:spPr>
              <a:xfrm>
                <a:off x="9319601" y="6070589"/>
                <a:ext cx="14225497" cy="15645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4800" i="1" smtClean="0">
                          <a:solidFill>
                            <a:srgbClr val="000000"/>
                          </a:solidFill>
                          <a:latin typeface="Cambria Math" panose="02040503050406030204" pitchFamily="18" charset="0"/>
                        </a:rPr>
                        <m:t>=</m:t>
                      </m:r>
                      <m:f>
                        <m:fPr>
                          <m:ctrlPr>
                            <a:rPr lang="ar-AE" sz="4800" i="1">
                              <a:solidFill>
                                <a:srgbClr val="000000"/>
                              </a:solidFill>
                              <a:latin typeface="Cambria Math" panose="02040503050406030204" pitchFamily="18" charset="0"/>
                            </a:rPr>
                          </m:ctrlPr>
                        </m:fPr>
                        <m:num>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FF0000"/>
                                  </a:solidFill>
                                  <a:latin typeface="Cambria Math" panose="02040503050406030204" pitchFamily="18" charset="0"/>
                                </a:rPr>
                                <m:t>𝑠𝑝𝑎𝑚</m:t>
                              </m:r>
                            </m:e>
                          </m:d>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e>
                              <m:r>
                                <a:rPr lang="ar-AE" sz="4800" i="1">
                                  <a:solidFill>
                                    <a:srgbClr val="FF0000"/>
                                  </a:solidFill>
                                  <a:latin typeface="Cambria Math" panose="02040503050406030204" pitchFamily="18" charset="0"/>
                                </a:rPr>
                                <m:t>𝑠𝑝𝑎𝑚</m:t>
                              </m:r>
                            </m:e>
                          </m:d>
                          <m:r>
                            <a:rPr lang="ar-AE"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r>
                            <a:rPr lang="en-US" sz="4800" b="0" i="1" smtClean="0">
                              <a:solidFill>
                                <a:schemeClr val="accent5">
                                  <a:lumMod val="75000"/>
                                </a:schemeClr>
                              </a:solidFill>
                              <a:latin typeface="Cambria Math" panose="02040503050406030204" pitchFamily="18" charset="0"/>
                            </a:rPr>
                            <m:t>𝑠𝑝𝑎𝑚</m:t>
                          </m:r>
                          <m:r>
                            <a:rPr lang="en-US" sz="4800" b="0" i="1" smtClean="0">
                              <a:solidFill>
                                <a:srgbClr val="000000"/>
                              </a:solidFill>
                              <a:latin typeface="Cambria Math" panose="02040503050406030204" pitchFamily="18" charset="0"/>
                            </a:rPr>
                            <m:t>)</m:t>
                          </m:r>
                        </m:num>
                        <m:den>
                          <m:r>
                            <a:rPr lang="ar-AE" sz="4800" i="1">
                              <a:solidFill>
                                <a:srgbClr val="000000"/>
                              </a:solidFill>
                              <a:latin typeface="Cambria Math" panose="02040503050406030204" pitchFamily="18" charset="0"/>
                            </a:rPr>
                            <m:t>𝑃</m:t>
                          </m:r>
                          <m:d>
                            <m:dPr>
                              <m:ctrlPr>
                                <a:rPr lang="ar-AE" sz="4800" i="1">
                                  <a:solidFill>
                                    <a:srgbClr val="000000"/>
                                  </a:solidFill>
                                  <a:latin typeface="Cambria Math" panose="02040503050406030204" pitchFamily="18" charset="0"/>
                                </a:rPr>
                              </m:ctrlPr>
                            </m:dPr>
                            <m:e>
                              <m:r>
                                <a:rPr lang="ar-AE" sz="4800" i="1">
                                  <a:solidFill>
                                    <a:srgbClr val="0000FF"/>
                                  </a:solidFill>
                                  <a:latin typeface="Cambria Math" panose="02040503050406030204" pitchFamily="18" charset="0"/>
                                </a:rPr>
                                <m:t>𝑛𝑖𝑔𝑒𝑟𝑖𝑎𝑛𝑝𝑟𝑖𝑛𝑐𝑒</m:t>
                              </m:r>
                            </m:e>
                          </m:d>
                          <m:r>
                            <a:rPr lang="en-US" sz="4800" b="0" i="1" smtClean="0">
                              <a:solidFill>
                                <a:srgbClr val="000000"/>
                              </a:solidFill>
                              <a:latin typeface="Cambria Math" panose="02040503050406030204" pitchFamily="18" charset="0"/>
                            </a:rPr>
                            <m:t>𝑃</m:t>
                          </m:r>
                          <m:r>
                            <a:rPr lang="en-US" sz="4800" b="0" i="1" smtClean="0">
                              <a:solidFill>
                                <a:srgbClr val="000000"/>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rgbClr val="000000"/>
                              </a:solidFill>
                              <a:latin typeface="Cambria Math" panose="02040503050406030204" pitchFamily="18" charset="0"/>
                            </a:rPr>
                            <m:t>)</m:t>
                          </m:r>
                        </m:den>
                      </m:f>
                    </m:oMath>
                  </m:oMathPara>
                </a14:m>
                <a:endParaRPr sz="4800" dirty="0"/>
              </a:p>
            </p:txBody>
          </p:sp>
        </mc:Choice>
        <mc:Fallback xmlns="">
          <p:sp>
            <p:nvSpPr>
              <p:cNvPr id="1815" name="Equation"/>
              <p:cNvSpPr txBox="1">
                <a:spLocks noRot="1" noChangeAspect="1" noMove="1" noResize="1" noEditPoints="1" noAdjustHandles="1" noChangeArrowheads="1" noChangeShapeType="1" noTextEdit="1"/>
              </p:cNvSpPr>
              <p:nvPr/>
            </p:nvSpPr>
            <p:spPr>
              <a:xfrm>
                <a:off x="9319601" y="6070589"/>
                <a:ext cx="14225497" cy="1564595"/>
              </a:xfrm>
              <a:prstGeom prst="rect">
                <a:avLst/>
              </a:prstGeom>
              <a:blipFill>
                <a:blip r:embed="rId3"/>
                <a:stretch>
                  <a:fillRect t="-2439" r="-981" b="-17073"/>
                </a:stretch>
              </a:blipFill>
              <a:ln w="12700">
                <a:miter lim="400000"/>
              </a:ln>
            </p:spPr>
            <p:txBody>
              <a:bodyPr/>
              <a:lstStyle/>
              <a:p>
                <a:r>
                  <a:rPr lang="en-US">
                    <a:noFill/>
                  </a:rPr>
                  <a:t> </a:t>
                </a:r>
              </a:p>
            </p:txBody>
          </p:sp>
        </mc:Fallback>
      </mc:AlternateContent>
      <p:grpSp>
        <p:nvGrpSpPr>
          <p:cNvPr id="1823" name="Group"/>
          <p:cNvGrpSpPr/>
          <p:nvPr/>
        </p:nvGrpSpPr>
        <p:grpSpPr>
          <a:xfrm>
            <a:off x="16242102" y="7908340"/>
            <a:ext cx="4000562" cy="3543306"/>
            <a:chOff x="2204067" y="-124772"/>
            <a:chExt cx="4000560" cy="3543304"/>
          </a:xfrm>
        </p:grpSpPr>
        <p:sp>
          <p:nvSpPr>
            <p:cNvPr id="1818" name="multiplication for AND assumes independence!"/>
            <p:cNvSpPr/>
            <p:nvPr/>
          </p:nvSpPr>
          <p:spPr>
            <a:xfrm>
              <a:off x="4171797" y="214853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900" b="1">
                  <a:solidFill>
                    <a:schemeClr val="accent4">
                      <a:hueOff val="-1247790"/>
                      <a:lumOff val="-12326"/>
                    </a:schemeClr>
                  </a:solidFill>
                </a:defRPr>
              </a:lvl1pPr>
            </a:lstStyle>
            <a:p>
              <a:r>
                <a:rPr dirty="0"/>
                <a:t>multiplication for AND assumes independence!</a:t>
              </a:r>
            </a:p>
          </p:txBody>
        </p:sp>
        <p:pic>
          <p:nvPicPr>
            <p:cNvPr id="1819" name="Line Line" descr="Line Line"/>
            <p:cNvPicPr>
              <a:picLocks/>
            </p:cNvPicPr>
            <p:nvPr/>
          </p:nvPicPr>
          <p:blipFill>
            <a:blip r:embed="rId4"/>
            <a:stretch>
              <a:fillRect/>
            </a:stretch>
          </p:blipFill>
          <p:spPr>
            <a:xfrm rot="14170433">
              <a:off x="1930151" y="683106"/>
              <a:ext cx="1908056" cy="358793"/>
            </a:xfrm>
            <a:prstGeom prst="rect">
              <a:avLst/>
            </a:prstGeom>
            <a:effectLst/>
          </p:spPr>
        </p:pic>
        <p:pic>
          <p:nvPicPr>
            <p:cNvPr id="1821" name="Line Line" descr="Line Line"/>
            <p:cNvPicPr>
              <a:picLocks/>
            </p:cNvPicPr>
            <p:nvPr/>
          </p:nvPicPr>
          <p:blipFill>
            <a:blip r:embed="rId5"/>
            <a:stretch>
              <a:fillRect/>
            </a:stretch>
          </p:blipFill>
          <p:spPr>
            <a:xfrm rot="17919943">
              <a:off x="4622825" y="626527"/>
              <a:ext cx="1925251" cy="358792"/>
            </a:xfrm>
            <a:prstGeom prst="rect">
              <a:avLst/>
            </a:prstGeom>
            <a:effectLst/>
          </p:spPr>
        </p:pic>
      </p:grpSp>
      <p:sp>
        <p:nvSpPr>
          <p:cNvPr id="1824" name="“naïve”"/>
          <p:cNvSpPr txBox="1"/>
          <p:nvPr/>
        </p:nvSpPr>
        <p:spPr>
          <a:xfrm>
            <a:off x="14076779" y="10487703"/>
            <a:ext cx="1383095" cy="53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chemeClr val="accent4">
                    <a:hueOff val="-1247790"/>
                    <a:lumOff val="-12326"/>
                  </a:schemeClr>
                </a:solidFill>
              </a:defRPr>
            </a:lvl1pPr>
          </a:lstStyle>
          <a:p>
            <a:r>
              <a:t>“naïve”</a:t>
            </a:r>
          </a:p>
        </p:txBody>
      </p:sp>
      <p:sp>
        <p:nvSpPr>
          <p:cNvPr id="1825" name="conditional probabilities can be used as a classifier!"/>
          <p:cNvSpPr txBox="1"/>
          <p:nvPr/>
        </p:nvSpPr>
        <p:spPr>
          <a:xfrm>
            <a:off x="1711461" y="9816025"/>
            <a:ext cx="10405722" cy="627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553212" indent="-553212" algn="l" defTabSz="2413955">
              <a:lnSpc>
                <a:spcPct val="120000"/>
              </a:lnSpc>
              <a:buSzPct val="123000"/>
              <a:buChar char="■"/>
              <a:defRPr sz="3366" b="1" spc="-67">
                <a:solidFill>
                  <a:srgbClr val="000000"/>
                </a:solidFill>
              </a:defRPr>
            </a:pPr>
            <a:r>
              <a:t>conditional probabilities</a:t>
            </a:r>
            <a:r>
              <a:rPr b="0"/>
              <a:t> can be used as a classifier!</a:t>
            </a:r>
          </a:p>
        </p:txBody>
      </p:sp>
      <p:sp>
        <p:nvSpPr>
          <p:cNvPr id="1826" name="a classifier made this way, however, is “naïve” when extended to multiple features"/>
          <p:cNvSpPr txBox="1"/>
          <p:nvPr/>
        </p:nvSpPr>
        <p:spPr>
          <a:xfrm>
            <a:off x="1711461" y="10441453"/>
            <a:ext cx="10614876" cy="1307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558800" indent="-558800" algn="l">
              <a:lnSpc>
                <a:spcPct val="120000"/>
              </a:lnSpc>
              <a:buSzPct val="123000"/>
              <a:buChar char="■"/>
              <a:defRPr sz="3400" spc="-68">
                <a:solidFill>
                  <a:srgbClr val="000000"/>
                </a:solidFill>
              </a:defRPr>
            </a:pPr>
            <a:r>
              <a:rPr dirty="0"/>
              <a:t>a classifier made this way, however, is “</a:t>
            </a:r>
            <a:r>
              <a:rPr b="1" dirty="0"/>
              <a:t>naïve</a:t>
            </a:r>
            <a:r>
              <a:rPr dirty="0"/>
              <a:t>” when extended to multiple features</a:t>
            </a:r>
          </a:p>
        </p:txBody>
      </p:sp>
      <p:sp>
        <p:nvSpPr>
          <p:cNvPr id="1827" name="Naïve Bayes Classifier"/>
          <p:cNvSpPr txBox="1"/>
          <p:nvPr/>
        </p:nvSpPr>
        <p:spPr>
          <a:xfrm>
            <a:off x="12587329" y="3673898"/>
            <a:ext cx="3537828"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6000" b="1">
                <a:solidFill>
                  <a:schemeClr val="accent1">
                    <a:lumOff val="-13575"/>
                  </a:schemeClr>
                </a:solidFill>
              </a:defRPr>
            </a:pPr>
            <a:r>
              <a:rPr dirty="0">
                <a:solidFill>
                  <a:srgbClr val="006D64"/>
                </a:solidFill>
              </a:rPr>
              <a:t>Classifier</a:t>
            </a:r>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EFB351B0-20F9-78EE-40B2-05FF351A4071}"/>
                  </a:ext>
                </a:extLst>
              </p:cNvPr>
              <p:cNvSpPr txBox="1"/>
              <p:nvPr/>
            </p:nvSpPr>
            <p:spPr>
              <a:xfrm>
                <a:off x="760925" y="6483555"/>
                <a:ext cx="8821005" cy="73866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800" b="0" i="1" smtClean="0">
                          <a:solidFill>
                            <a:schemeClr val="bg2">
                              <a:lumMod val="10000"/>
                            </a:schemeClr>
                          </a:solidFill>
                          <a:latin typeface="Cambria Math" panose="02040503050406030204" pitchFamily="18" charset="0"/>
                        </a:rPr>
                        <m:t>𝑃</m:t>
                      </m:r>
                      <m:r>
                        <a:rPr lang="en-US" sz="4800" b="0" i="1" smtClean="0">
                          <a:solidFill>
                            <a:schemeClr val="bg2">
                              <a:lumMod val="10000"/>
                            </a:schemeClr>
                          </a:solidFill>
                          <a:latin typeface="Cambria Math" panose="02040503050406030204" pitchFamily="18" charset="0"/>
                        </a:rPr>
                        <m:t>(</m:t>
                      </m:r>
                      <m:r>
                        <a:rPr lang="en-US" sz="4800" i="1">
                          <a:solidFill>
                            <a:srgbClr val="FF0000"/>
                          </a:solidFill>
                          <a:latin typeface="Cambria Math" panose="02040503050406030204" pitchFamily="18" charset="0"/>
                        </a:rPr>
                        <m:t>𝑠𝑝𝑎𝑚</m:t>
                      </m:r>
                      <m:r>
                        <a:rPr lang="en-US" sz="4800" i="1">
                          <a:solidFill>
                            <a:srgbClr val="000000"/>
                          </a:solidFill>
                          <a:latin typeface="Cambria Math" panose="02040503050406030204" pitchFamily="18" charset="0"/>
                        </a:rPr>
                        <m:t>|</m:t>
                      </m:r>
                      <m:r>
                        <a:rPr lang="en-US" sz="4800" i="1">
                          <a:solidFill>
                            <a:srgbClr val="0000FF"/>
                          </a:solidFill>
                          <a:latin typeface="Cambria Math" panose="02040503050406030204" pitchFamily="18" charset="0"/>
                        </a:rPr>
                        <m:t>𝑛𝑖𝑔𝑒𝑟𝑖𝑎𝑛𝑝𝑟𝑖𝑛𝑐𝑒</m:t>
                      </m:r>
                      <m:r>
                        <a:rPr lang="en-US" sz="4800" b="0" i="1" smtClean="0">
                          <a:solidFill>
                            <a:srgbClr val="0000FF"/>
                          </a:solidFill>
                          <a:latin typeface="Cambria Math" panose="02040503050406030204" pitchFamily="18" charset="0"/>
                        </a:rPr>
                        <m:t>,</m:t>
                      </m:r>
                      <m:r>
                        <a:rPr lang="en-US" sz="4800" b="0" i="1" smtClean="0">
                          <a:solidFill>
                            <a:schemeClr val="accent3">
                              <a:lumMod val="75000"/>
                            </a:schemeClr>
                          </a:solidFill>
                          <a:latin typeface="Cambria Math" panose="02040503050406030204" pitchFamily="18" charset="0"/>
                        </a:rPr>
                        <m:t>𝑜𝑓𝑓𝑒𝑟</m:t>
                      </m:r>
                      <m:r>
                        <a:rPr lang="en-US" sz="4800" b="0" i="1" smtClean="0">
                          <a:solidFill>
                            <a:schemeClr val="bg2">
                              <a:lumMod val="10000"/>
                            </a:schemeClr>
                          </a:solidFill>
                          <a:latin typeface="Cambria Math" panose="02040503050406030204" pitchFamily="18" charset="0"/>
                        </a:rPr>
                        <m:t>)</m:t>
                      </m:r>
                    </m:oMath>
                  </m:oMathPara>
                </a14:m>
                <a:endParaRPr sz="4800" dirty="0"/>
              </a:p>
            </p:txBody>
          </p:sp>
        </mc:Choice>
        <mc:Fallback xmlns="">
          <p:sp>
            <p:nvSpPr>
              <p:cNvPr id="2" name="Equation">
                <a:extLst>
                  <a:ext uri="{FF2B5EF4-FFF2-40B4-BE49-F238E27FC236}">
                    <a16:creationId xmlns:a16="http://schemas.microsoft.com/office/drawing/2014/main" id="{EFB351B0-20F9-78EE-40B2-05FF351A4071}"/>
                  </a:ext>
                </a:extLst>
              </p:cNvPr>
              <p:cNvSpPr txBox="1">
                <a:spLocks noRot="1" noChangeAspect="1" noMove="1" noResize="1" noEditPoints="1" noAdjustHandles="1" noChangeArrowheads="1" noChangeShapeType="1" noTextEdit="1"/>
              </p:cNvSpPr>
              <p:nvPr/>
            </p:nvSpPr>
            <p:spPr>
              <a:xfrm>
                <a:off x="760925" y="6483555"/>
                <a:ext cx="8821005" cy="738664"/>
              </a:xfrm>
              <a:prstGeom prst="rect">
                <a:avLst/>
              </a:prstGeom>
              <a:blipFill>
                <a:blip r:embed="rId6"/>
                <a:stretch>
                  <a:fillRect l="-1007" r="-1871" b="-38983"/>
                </a:stretch>
              </a:blipFill>
              <a:ln w="12700" cap="flat">
                <a:noFill/>
                <a:miter lim="400000"/>
              </a:ln>
              <a:effectLst/>
            </p:spPr>
            <p:txBody>
              <a:bodyPr/>
              <a:lstStyle/>
              <a:p>
                <a:r>
                  <a:rPr lang="en-US">
                    <a:noFill/>
                  </a:rPr>
                  <a:t> </a:t>
                </a:r>
              </a:p>
            </p:txBody>
          </p:sp>
        </mc:Fallback>
      </mc:AlternateContent>
      <p:sp>
        <p:nvSpPr>
          <p:cNvPr id="3" name="Google Shape;403;p55">
            <a:extLst>
              <a:ext uri="{FF2B5EF4-FFF2-40B4-BE49-F238E27FC236}">
                <a16:creationId xmlns:a16="http://schemas.microsoft.com/office/drawing/2014/main" id="{BA0DB056-EB15-F8DC-9653-0EA1322943C6}"/>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64</a:t>
            </a:fld>
            <a:endParaRPr lang="en" dirty="0">
              <a:solidFill>
                <a:srgbClr val="004C7F"/>
              </a:solidFill>
              <a:latin typeface="Lato"/>
              <a:ea typeface="Lato"/>
              <a:cs typeface="Lato"/>
              <a:sym typeface="Lato"/>
            </a:endParaRPr>
          </a:p>
        </p:txBody>
      </p:sp>
      <p:sp>
        <p:nvSpPr>
          <p:cNvPr id="6" name="Decision Trees">
            <a:extLst>
              <a:ext uri="{FF2B5EF4-FFF2-40B4-BE49-F238E27FC236}">
                <a16:creationId xmlns:a16="http://schemas.microsoft.com/office/drawing/2014/main" id="{A369A93A-ADDB-1D26-5800-4CA513586ECA}"/>
              </a:ext>
            </a:extLst>
          </p:cNvPr>
          <p:cNvSpPr txBox="1"/>
          <p:nvPr/>
        </p:nvSpPr>
        <p:spPr>
          <a:xfrm>
            <a:off x="8082279" y="3673898"/>
            <a:ext cx="9192979"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lang="en-US" sz="6000" dirty="0">
                <a:solidFill>
                  <a:srgbClr val="004C7F"/>
                </a:solidFill>
              </a:rPr>
              <a:t>Naïve Bayes</a:t>
            </a:r>
            <a:endParaRPr sz="6000" dirty="0">
              <a:solidFill>
                <a:srgbClr val="004C7F"/>
              </a:solidFill>
            </a:endParaRPr>
          </a:p>
        </p:txBody>
      </p:sp>
    </p:spTree>
    <p:extLst>
      <p:ext uri="{BB962C8B-B14F-4D97-AF65-F5344CB8AC3E}">
        <p14:creationId xmlns:p14="http://schemas.microsoft.com/office/powerpoint/2010/main" val="495817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ecision Trees"/>
          <p:cNvSpPr txBox="1"/>
          <p:nvPr/>
        </p:nvSpPr>
        <p:spPr>
          <a:xfrm>
            <a:off x="3875128" y="3707702"/>
            <a:ext cx="16633743" cy="630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algn="l" defTabSz="1633687">
              <a:defRPr sz="20100" b="1" spc="-402">
                <a:solidFill>
                  <a:schemeClr val="accent2">
                    <a:hueOff val="192982"/>
                    <a:satOff val="17755"/>
                    <a:lumOff val="-28483"/>
                  </a:schemeClr>
                </a:solidFill>
              </a:defRPr>
            </a:lvl1pPr>
          </a:lstStyle>
          <a:p>
            <a:r>
              <a:rPr lang="en-US" sz="10000" dirty="0">
                <a:solidFill>
                  <a:srgbClr val="004C7F"/>
                </a:solidFill>
              </a:rPr>
              <a:t>1. </a:t>
            </a:r>
            <a:r>
              <a:rPr sz="10000" dirty="0">
                <a:solidFill>
                  <a:srgbClr val="004C7F"/>
                </a:solidFill>
              </a:rPr>
              <a:t>Decision Tree</a:t>
            </a:r>
            <a:endParaRPr lang="en-US" sz="10000" dirty="0">
              <a:solidFill>
                <a:srgbClr val="004C7F"/>
              </a:solidFill>
            </a:endParaRPr>
          </a:p>
          <a:p>
            <a:r>
              <a:rPr lang="en-US" sz="10000" dirty="0">
                <a:solidFill>
                  <a:srgbClr val="004C7F"/>
                </a:solidFill>
              </a:rPr>
              <a:t>2. Random Forest</a:t>
            </a:r>
          </a:p>
          <a:p>
            <a:r>
              <a:rPr lang="en-US" sz="10000" dirty="0">
                <a:solidFill>
                  <a:srgbClr val="004C7F"/>
                </a:solidFill>
              </a:rPr>
              <a:t>3. Support Vector Machine (SVM)</a:t>
            </a:r>
          </a:p>
          <a:p>
            <a:r>
              <a:rPr lang="en-US" sz="9600" dirty="0">
                <a:solidFill>
                  <a:srgbClr val="004C7F"/>
                </a:solidFill>
              </a:rPr>
              <a:t>4. Naïve Bayes</a:t>
            </a:r>
          </a:p>
          <a:p>
            <a:r>
              <a:rPr lang="en-US" sz="10000" dirty="0">
                <a:solidFill>
                  <a:srgbClr val="004C7F"/>
                </a:solidFill>
                <a:highlight>
                  <a:srgbClr val="FFFF00"/>
                </a:highlight>
              </a:rPr>
              <a:t>5. K Nearest Neighbors (KNN)</a:t>
            </a:r>
            <a:endParaRPr sz="10000" dirty="0">
              <a:solidFill>
                <a:srgbClr val="004C7F"/>
              </a:solidFill>
              <a:highlight>
                <a:srgbClr val="FFFF00"/>
              </a:highlight>
            </a:endParaRPr>
          </a:p>
        </p:txBody>
      </p:sp>
      <p:sp>
        <p:nvSpPr>
          <p:cNvPr id="2" name="Google Shape;403;p55">
            <a:extLst>
              <a:ext uri="{FF2B5EF4-FFF2-40B4-BE49-F238E27FC236}">
                <a16:creationId xmlns:a16="http://schemas.microsoft.com/office/drawing/2014/main" id="{2E3F929B-02E3-7DC4-A1A5-CAC279436499}"/>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65</a:t>
            </a:fld>
            <a:endParaRPr lang="en" dirty="0">
              <a:solidFill>
                <a:srgbClr val="004C7F"/>
              </a:solidFill>
              <a:latin typeface="Lato"/>
              <a:ea typeface="Lato"/>
              <a:cs typeface="Lato"/>
              <a:sym typeface="Lato"/>
            </a:endParaRPr>
          </a:p>
        </p:txBody>
      </p:sp>
      <p:sp>
        <p:nvSpPr>
          <p:cNvPr id="4" name="Decision Trees">
            <a:extLst>
              <a:ext uri="{FF2B5EF4-FFF2-40B4-BE49-F238E27FC236}">
                <a16:creationId xmlns:a16="http://schemas.microsoft.com/office/drawing/2014/main" id="{96D3045D-3618-C409-0E03-302736FBE0F0}"/>
              </a:ext>
            </a:extLst>
          </p:cNvPr>
          <p:cNvSpPr txBox="1"/>
          <p:nvPr/>
        </p:nvSpPr>
        <p:spPr>
          <a:xfrm>
            <a:off x="698175" y="487066"/>
            <a:ext cx="16633743" cy="990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1633687">
              <a:defRPr sz="20100" b="1" spc="-402">
                <a:solidFill>
                  <a:schemeClr val="accent2">
                    <a:hueOff val="192982"/>
                    <a:satOff val="17755"/>
                    <a:lumOff val="-28483"/>
                  </a:schemeClr>
                </a:solidFill>
              </a:defRPr>
            </a:lvl1pPr>
          </a:lstStyle>
          <a:p>
            <a:r>
              <a:rPr lang="en-US" sz="7000" dirty="0">
                <a:solidFill>
                  <a:srgbClr val="EF7001"/>
                </a:solidFill>
              </a:rPr>
              <a:t>5 ML Models for Classification </a:t>
            </a:r>
            <a:endParaRPr sz="7000" dirty="0">
              <a:solidFill>
                <a:srgbClr val="EF7001"/>
              </a:solidFill>
            </a:endParaRPr>
          </a:p>
        </p:txBody>
      </p:sp>
    </p:spTree>
    <p:extLst>
      <p:ext uri="{BB962C8B-B14F-4D97-AF65-F5344CB8AC3E}">
        <p14:creationId xmlns:p14="http://schemas.microsoft.com/office/powerpoint/2010/main" val="255709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ed apple&#10;&#10;Description automatically generated">
            <a:extLst>
              <a:ext uri="{FF2B5EF4-FFF2-40B4-BE49-F238E27FC236}">
                <a16:creationId xmlns:a16="http://schemas.microsoft.com/office/drawing/2014/main" id="{7AB64AA0-086B-9A40-C26A-FBD3045914E0}"/>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9137316" y="3256547"/>
            <a:ext cx="4826000" cy="4572000"/>
          </a:xfrm>
          <a:prstGeom prst="rect">
            <a:avLst/>
          </a:prstGeom>
        </p:spPr>
      </p:pic>
      <p:sp>
        <p:nvSpPr>
          <p:cNvPr id="8" name="Buy">
            <a:extLst>
              <a:ext uri="{FF2B5EF4-FFF2-40B4-BE49-F238E27FC236}">
                <a16:creationId xmlns:a16="http://schemas.microsoft.com/office/drawing/2014/main" id="{A23E2706-A938-28BE-92B5-2FE12A2BF4A9}"/>
              </a:ext>
            </a:extLst>
          </p:cNvPr>
          <p:cNvSpPr txBox="1"/>
          <p:nvPr/>
        </p:nvSpPr>
        <p:spPr>
          <a:xfrm>
            <a:off x="9107492" y="8210921"/>
            <a:ext cx="1518044"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rPr dirty="0"/>
              <a:t>Buy</a:t>
            </a:r>
            <a:r>
              <a:rPr lang="en-US" dirty="0"/>
              <a:t>?</a:t>
            </a:r>
            <a:endParaRPr dirty="0"/>
          </a:p>
        </p:txBody>
      </p:sp>
      <p:sp>
        <p:nvSpPr>
          <p:cNvPr id="9" name="Don’t buy">
            <a:extLst>
              <a:ext uri="{FF2B5EF4-FFF2-40B4-BE49-F238E27FC236}">
                <a16:creationId xmlns:a16="http://schemas.microsoft.com/office/drawing/2014/main" id="{8D1A757B-03DE-B3BC-48F9-C4FA64D97AAB}"/>
              </a:ext>
            </a:extLst>
          </p:cNvPr>
          <p:cNvSpPr txBox="1"/>
          <p:nvPr/>
        </p:nvSpPr>
        <p:spPr>
          <a:xfrm>
            <a:off x="11908755" y="8198923"/>
            <a:ext cx="31274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rPr dirty="0"/>
              <a:t>Don’t buy</a:t>
            </a:r>
            <a:r>
              <a:rPr lang="en-US" dirty="0"/>
              <a:t>?</a:t>
            </a:r>
            <a:endParaRPr dirty="0"/>
          </a:p>
        </p:txBody>
      </p:sp>
      <p:sp>
        <p:nvSpPr>
          <p:cNvPr id="2" name="Google Shape;403;p55">
            <a:extLst>
              <a:ext uri="{FF2B5EF4-FFF2-40B4-BE49-F238E27FC236}">
                <a16:creationId xmlns:a16="http://schemas.microsoft.com/office/drawing/2014/main" id="{F3557023-663E-FBC6-80E4-CCAADBAEEB1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66</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4208281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ed apple&#10;&#10;Description automatically generated">
            <a:extLst>
              <a:ext uri="{FF2B5EF4-FFF2-40B4-BE49-F238E27FC236}">
                <a16:creationId xmlns:a16="http://schemas.microsoft.com/office/drawing/2014/main" id="{7AB64AA0-086B-9A40-C26A-FBD3045914E0}"/>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7559421" y="3801979"/>
            <a:ext cx="4826000" cy="4572000"/>
          </a:xfrm>
          <a:prstGeom prst="rect">
            <a:avLst/>
          </a:prstGeom>
        </p:spPr>
      </p:pic>
      <p:sp>
        <p:nvSpPr>
          <p:cNvPr id="8" name="Buy">
            <a:extLst>
              <a:ext uri="{FF2B5EF4-FFF2-40B4-BE49-F238E27FC236}">
                <a16:creationId xmlns:a16="http://schemas.microsoft.com/office/drawing/2014/main" id="{A23E2706-A938-28BE-92B5-2FE12A2BF4A9}"/>
              </a:ext>
            </a:extLst>
          </p:cNvPr>
          <p:cNvSpPr txBox="1"/>
          <p:nvPr/>
        </p:nvSpPr>
        <p:spPr>
          <a:xfrm>
            <a:off x="5895678" y="4505194"/>
            <a:ext cx="228107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3">
                    <a:hueOff val="-274225"/>
                    <a:satOff val="26768"/>
                    <a:lumOff val="11368"/>
                  </a:schemeClr>
                </a:solidFill>
              </a:defRPr>
            </a:lvl1pPr>
          </a:lstStyle>
          <a:p>
            <a:r>
              <a:rPr lang="en-US" dirty="0"/>
              <a:t>Did </a:t>
            </a:r>
            <a:r>
              <a:rPr dirty="0"/>
              <a:t>Buy</a:t>
            </a:r>
          </a:p>
        </p:txBody>
      </p:sp>
      <p:sp>
        <p:nvSpPr>
          <p:cNvPr id="9" name="Don’t buy">
            <a:extLst>
              <a:ext uri="{FF2B5EF4-FFF2-40B4-BE49-F238E27FC236}">
                <a16:creationId xmlns:a16="http://schemas.microsoft.com/office/drawing/2014/main" id="{8D1A757B-03DE-B3BC-48F9-C4FA64D97AAB}"/>
              </a:ext>
            </a:extLst>
          </p:cNvPr>
          <p:cNvSpPr txBox="1"/>
          <p:nvPr/>
        </p:nvSpPr>
        <p:spPr>
          <a:xfrm>
            <a:off x="5635992" y="11279007"/>
            <a:ext cx="254076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chemeClr val="accent5">
                    <a:hueOff val="-82419"/>
                    <a:satOff val="-9513"/>
                    <a:lumOff val="-16343"/>
                  </a:schemeClr>
                </a:solidFill>
              </a:defRPr>
            </a:lvl1pPr>
          </a:lstStyle>
          <a:p>
            <a:r>
              <a:rPr lang="en-US" dirty="0"/>
              <a:t>Rejected</a:t>
            </a:r>
            <a:endParaRPr dirty="0"/>
          </a:p>
        </p:txBody>
      </p:sp>
      <p:pic>
        <p:nvPicPr>
          <p:cNvPr id="2" name="Picture 1" descr="A close up of a red apple&#10;&#10;Description automatically generated">
            <a:extLst>
              <a:ext uri="{FF2B5EF4-FFF2-40B4-BE49-F238E27FC236}">
                <a16:creationId xmlns:a16="http://schemas.microsoft.com/office/drawing/2014/main" id="{8B721BFC-7F42-2A60-FDCB-B3CC06AAFE74}"/>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27120" y="2434811"/>
            <a:ext cx="2886243" cy="2734335"/>
          </a:xfrm>
          <a:prstGeom prst="rect">
            <a:avLst/>
          </a:prstGeom>
        </p:spPr>
      </p:pic>
      <p:pic>
        <p:nvPicPr>
          <p:cNvPr id="3" name="Picture 2" descr="A close up of a red apple&#10;&#10;Description automatically generated">
            <a:extLst>
              <a:ext uri="{FF2B5EF4-FFF2-40B4-BE49-F238E27FC236}">
                <a16:creationId xmlns:a16="http://schemas.microsoft.com/office/drawing/2014/main" id="{27C72856-B50F-1B78-05D1-F2C83D6E2CC9}"/>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313363" y="1777085"/>
            <a:ext cx="2413000" cy="2286000"/>
          </a:xfrm>
          <a:prstGeom prst="rect">
            <a:avLst/>
          </a:prstGeom>
        </p:spPr>
      </p:pic>
      <p:pic>
        <p:nvPicPr>
          <p:cNvPr id="4" name="Picture 3" descr="A close up of a red apple&#10;&#10;Description automatically generated">
            <a:extLst>
              <a:ext uri="{FF2B5EF4-FFF2-40B4-BE49-F238E27FC236}">
                <a16:creationId xmlns:a16="http://schemas.microsoft.com/office/drawing/2014/main" id="{25BC9F32-EEAA-300F-FAE4-D06FB03BD242}"/>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240588" y="235143"/>
            <a:ext cx="3255211" cy="3083884"/>
          </a:xfrm>
          <a:prstGeom prst="rect">
            <a:avLst/>
          </a:prstGeom>
        </p:spPr>
      </p:pic>
      <p:pic>
        <p:nvPicPr>
          <p:cNvPr id="5" name="Picture 4" descr="A close up of a red apple&#10;&#10;Description automatically generated">
            <a:extLst>
              <a:ext uri="{FF2B5EF4-FFF2-40B4-BE49-F238E27FC236}">
                <a16:creationId xmlns:a16="http://schemas.microsoft.com/office/drawing/2014/main" id="{C3A886A0-4FAB-0127-DFD5-BF2944B3ACBE}"/>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519863" y="1083791"/>
            <a:ext cx="3144810" cy="2979294"/>
          </a:xfrm>
          <a:prstGeom prst="rect">
            <a:avLst/>
          </a:prstGeom>
        </p:spPr>
      </p:pic>
      <p:pic>
        <p:nvPicPr>
          <p:cNvPr id="6" name="Picture 5" descr="A close up of a red apple&#10;&#10;Description automatically generated">
            <a:extLst>
              <a:ext uri="{FF2B5EF4-FFF2-40B4-BE49-F238E27FC236}">
                <a16:creationId xmlns:a16="http://schemas.microsoft.com/office/drawing/2014/main" id="{FB903060-79AF-821F-848C-B46EF024772F}"/>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0" y="7669419"/>
            <a:ext cx="4698112" cy="4450843"/>
          </a:xfrm>
          <a:prstGeom prst="rect">
            <a:avLst/>
          </a:prstGeom>
        </p:spPr>
      </p:pic>
      <p:pic>
        <p:nvPicPr>
          <p:cNvPr id="10" name="Picture 9" descr="A close up of a red apple&#10;&#10;Description automatically generated">
            <a:extLst>
              <a:ext uri="{FF2B5EF4-FFF2-40B4-BE49-F238E27FC236}">
                <a16:creationId xmlns:a16="http://schemas.microsoft.com/office/drawing/2014/main" id="{A5BFE8BA-EB62-E058-1C6F-18DAAF6DA68A}"/>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703760" y="6566793"/>
            <a:ext cx="5037092" cy="4771982"/>
          </a:xfrm>
          <a:prstGeom prst="rect">
            <a:avLst/>
          </a:prstGeom>
        </p:spPr>
      </p:pic>
      <p:pic>
        <p:nvPicPr>
          <p:cNvPr id="11" name="Picture 10" descr="A close up of a red apple&#10;&#10;Description automatically generated">
            <a:extLst>
              <a:ext uri="{FF2B5EF4-FFF2-40B4-BE49-F238E27FC236}">
                <a16:creationId xmlns:a16="http://schemas.microsoft.com/office/drawing/2014/main" id="{6A971B8E-0E64-CBE5-F193-F255B22C4AE8}"/>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27120" y="5577050"/>
            <a:ext cx="6018732" cy="5701957"/>
          </a:xfrm>
          <a:prstGeom prst="rect">
            <a:avLst/>
          </a:prstGeom>
        </p:spPr>
      </p:pic>
      <p:pic>
        <p:nvPicPr>
          <p:cNvPr id="12" name="Picture 11" descr="A close up of a red apple&#10;&#10;Description automatically generated">
            <a:extLst>
              <a:ext uri="{FF2B5EF4-FFF2-40B4-BE49-F238E27FC236}">
                <a16:creationId xmlns:a16="http://schemas.microsoft.com/office/drawing/2014/main" id="{3981998E-BEC9-DA7F-A06A-B5A6958AC622}"/>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694396" y="6840899"/>
            <a:ext cx="4454867" cy="4220400"/>
          </a:xfrm>
          <a:prstGeom prst="rect">
            <a:avLst/>
          </a:prstGeom>
        </p:spPr>
      </p:pic>
      <p:sp>
        <p:nvSpPr>
          <p:cNvPr id="13" name="Google Shape;403;p55">
            <a:extLst>
              <a:ext uri="{FF2B5EF4-FFF2-40B4-BE49-F238E27FC236}">
                <a16:creationId xmlns:a16="http://schemas.microsoft.com/office/drawing/2014/main" id="{A7B80C77-CABA-0E4C-5980-F4AB2DE7C46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67</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4097384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4E84FB53-614B-AAC6-3758-B72B4C79F5A9}"/>
              </a:ext>
            </a:extLst>
          </p:cNvPr>
          <p:cNvCxnSpPr>
            <a:cxnSpLocks/>
          </p:cNvCxnSpPr>
          <p:nvPr/>
        </p:nvCxnSpPr>
        <p:spPr>
          <a:xfrm>
            <a:off x="1283368" y="9079827"/>
            <a:ext cx="22073937" cy="0"/>
          </a:xfrm>
          <a:prstGeom prst="straightConnector1">
            <a:avLst/>
          </a:prstGeom>
          <a:noFill/>
          <a:ln w="38100" cap="flat">
            <a:solidFill>
              <a:srgbClr val="006D64"/>
            </a:solidFill>
            <a:prstDash val="dash"/>
            <a:miter lim="400000"/>
            <a:headEnd type="triangle"/>
            <a:tailEnd type="triangle"/>
          </a:ln>
          <a:effectLst/>
          <a:sp3d/>
        </p:spPr>
        <p:style>
          <a:lnRef idx="0">
            <a:scrgbClr r="0" g="0" b="0"/>
          </a:lnRef>
          <a:fillRef idx="0">
            <a:scrgbClr r="0" g="0" b="0"/>
          </a:fillRef>
          <a:effectRef idx="0">
            <a:scrgbClr r="0" g="0" b="0"/>
          </a:effectRef>
          <a:fontRef idx="none"/>
        </p:style>
      </p:cxnSp>
      <p:pic>
        <p:nvPicPr>
          <p:cNvPr id="17" name="Picture 16" descr="A close up of a red apple&#10;&#10;Description automatically generated">
            <a:extLst>
              <a:ext uri="{FF2B5EF4-FFF2-40B4-BE49-F238E27FC236}">
                <a16:creationId xmlns:a16="http://schemas.microsoft.com/office/drawing/2014/main" id="{0A9396EF-1F92-1CEE-5F31-3F8AE2B1516D}"/>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9455640" y="1246584"/>
            <a:ext cx="2607732" cy="2470483"/>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0D3860E-4D61-562C-FB76-339527B7BA89}"/>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840836" y="7467102"/>
            <a:ext cx="1559584" cy="1477500"/>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091059A3-079E-617E-DC08-271F9007B0AC}"/>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686913" y="7697556"/>
            <a:ext cx="1303867" cy="1235242"/>
          </a:xfrm>
          <a:prstGeom prst="rect">
            <a:avLst/>
          </a:prstGeom>
        </p:spPr>
      </p:pic>
      <p:pic>
        <p:nvPicPr>
          <p:cNvPr id="20" name="Picture 19" descr="A close up of a red apple&#10;&#10;Description automatically generated">
            <a:extLst>
              <a:ext uri="{FF2B5EF4-FFF2-40B4-BE49-F238E27FC236}">
                <a16:creationId xmlns:a16="http://schemas.microsoft.com/office/drawing/2014/main" id="{5414121B-82AD-653E-D1E9-E64888168462}"/>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018296" y="7303684"/>
            <a:ext cx="1758956" cy="1666379"/>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057AF960-001A-FE1D-93A6-D1237DB42D51}"/>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680284" y="7386824"/>
            <a:ext cx="1699300" cy="1609863"/>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A0538560-538A-3E82-331F-85D8B7EA0C0A}"/>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4271579" y="6539586"/>
            <a:ext cx="2538628" cy="2405016"/>
          </a:xfrm>
          <a:prstGeom prst="rect">
            <a:avLst/>
          </a:prstGeom>
        </p:spPr>
      </p:pic>
      <p:pic>
        <p:nvPicPr>
          <p:cNvPr id="23" name="Picture 22" descr="A close up of a red apple&#10;&#10;Description automatically generated">
            <a:extLst>
              <a:ext uri="{FF2B5EF4-FFF2-40B4-BE49-F238E27FC236}">
                <a16:creationId xmlns:a16="http://schemas.microsoft.com/office/drawing/2014/main" id="{0FAB3174-123F-5E90-59C4-6DE44B3A6AD6}"/>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7206631" y="6408285"/>
            <a:ext cx="2721795" cy="2578543"/>
          </a:xfrm>
          <a:prstGeom prst="rect">
            <a:avLst/>
          </a:prstGeom>
        </p:spPr>
      </p:pic>
      <p:pic>
        <p:nvPicPr>
          <p:cNvPr id="24" name="Picture 23" descr="A close up of a red apple&#10;&#10;Description automatically generated">
            <a:extLst>
              <a:ext uri="{FF2B5EF4-FFF2-40B4-BE49-F238E27FC236}">
                <a16:creationId xmlns:a16="http://schemas.microsoft.com/office/drawing/2014/main" id="{6A2BB134-7F6C-2A59-3CE1-DBFF68137CF0}"/>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9703716" y="6033607"/>
            <a:ext cx="3252226" cy="3081056"/>
          </a:xfrm>
          <a:prstGeom prst="rect">
            <a:avLst/>
          </a:prstGeom>
        </p:spPr>
      </p:pic>
      <p:pic>
        <p:nvPicPr>
          <p:cNvPr id="25" name="Picture 24" descr="A close up of a red apple&#10;&#10;Description automatically generated">
            <a:extLst>
              <a:ext uri="{FF2B5EF4-FFF2-40B4-BE49-F238E27FC236}">
                <a16:creationId xmlns:a16="http://schemas.microsoft.com/office/drawing/2014/main" id="{3C4CF49E-1F15-EAAF-DFFF-940C53074DF3}"/>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2063372" y="6706332"/>
            <a:ext cx="2407190" cy="2280496"/>
          </a:xfrm>
          <a:prstGeom prst="rect">
            <a:avLst/>
          </a:prstGeom>
        </p:spPr>
      </p:pic>
      <p:sp>
        <p:nvSpPr>
          <p:cNvPr id="26" name="TextBox 25">
            <a:extLst>
              <a:ext uri="{FF2B5EF4-FFF2-40B4-BE49-F238E27FC236}">
                <a16:creationId xmlns:a16="http://schemas.microsoft.com/office/drawing/2014/main" id="{BC4352AD-DEA6-DC96-8246-72DB65B7E10D}"/>
              </a:ext>
            </a:extLst>
          </p:cNvPr>
          <p:cNvSpPr txBox="1"/>
          <p:nvPr/>
        </p:nvSpPr>
        <p:spPr>
          <a:xfrm>
            <a:off x="1931662" y="9103748"/>
            <a:ext cx="47513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3"/>
                </a:solidFill>
              </a:rPr>
              <a:t>Previously accepted</a:t>
            </a:r>
            <a:endParaRPr kumimoji="0" lang="en-US" sz="4000" b="0" i="0" u="none" strike="noStrike" cap="none" spc="0" normalizeH="0" baseline="0" dirty="0">
              <a:ln>
                <a:noFill/>
              </a:ln>
              <a:solidFill>
                <a:schemeClr val="accent3"/>
              </a:solidFill>
              <a:effectLst/>
              <a:uFillTx/>
              <a:latin typeface="+mn-lt"/>
              <a:ea typeface="+mn-ea"/>
              <a:cs typeface="+mn-cs"/>
              <a:sym typeface="Helvetica Neue"/>
            </a:endParaRPr>
          </a:p>
        </p:txBody>
      </p:sp>
      <p:sp>
        <p:nvSpPr>
          <p:cNvPr id="27" name="TextBox 26">
            <a:extLst>
              <a:ext uri="{FF2B5EF4-FFF2-40B4-BE49-F238E27FC236}">
                <a16:creationId xmlns:a16="http://schemas.microsoft.com/office/drawing/2014/main" id="{E8743066-9329-204E-70F8-78CD0A9EDBF7}"/>
              </a:ext>
            </a:extLst>
          </p:cNvPr>
          <p:cNvSpPr txBox="1"/>
          <p:nvPr/>
        </p:nvSpPr>
        <p:spPr>
          <a:xfrm>
            <a:off x="14978458" y="9114663"/>
            <a:ext cx="44563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5">
                    <a:lumMod val="75000"/>
                  </a:schemeClr>
                </a:solidFill>
              </a:rPr>
              <a:t>Previously rejected</a:t>
            </a:r>
            <a:endPar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2" name="Google Shape;403;p55">
            <a:extLst>
              <a:ext uri="{FF2B5EF4-FFF2-40B4-BE49-F238E27FC236}">
                <a16:creationId xmlns:a16="http://schemas.microsoft.com/office/drawing/2014/main" id="{E690D709-0BC6-536C-AEC1-DEFAE38545E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68</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289403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4E84FB53-614B-AAC6-3758-B72B4C79F5A9}"/>
              </a:ext>
            </a:extLst>
          </p:cNvPr>
          <p:cNvCxnSpPr>
            <a:cxnSpLocks/>
          </p:cNvCxnSpPr>
          <p:nvPr/>
        </p:nvCxnSpPr>
        <p:spPr>
          <a:xfrm>
            <a:off x="1283368" y="9079827"/>
            <a:ext cx="22073937" cy="0"/>
          </a:xfrm>
          <a:prstGeom prst="straightConnector1">
            <a:avLst/>
          </a:prstGeom>
          <a:noFill/>
          <a:ln w="38100" cap="flat">
            <a:solidFill>
              <a:srgbClr val="006D64"/>
            </a:solidFill>
            <a:prstDash val="dash"/>
            <a:miter lim="400000"/>
            <a:headEnd type="triangle"/>
            <a:tailEnd type="triangle"/>
          </a:ln>
          <a:effectLst/>
          <a:sp3d/>
        </p:spPr>
        <p:style>
          <a:lnRef idx="0">
            <a:scrgbClr r="0" g="0" b="0"/>
          </a:lnRef>
          <a:fillRef idx="0">
            <a:scrgbClr r="0" g="0" b="0"/>
          </a:fillRef>
          <a:effectRef idx="0">
            <a:scrgbClr r="0" g="0" b="0"/>
          </a:effectRef>
          <a:fontRef idx="none"/>
        </p:style>
      </p:cxnSp>
      <p:pic>
        <p:nvPicPr>
          <p:cNvPr id="17" name="Picture 16" descr="A close up of a red apple&#10;&#10;Description automatically generated">
            <a:extLst>
              <a:ext uri="{FF2B5EF4-FFF2-40B4-BE49-F238E27FC236}">
                <a16:creationId xmlns:a16="http://schemas.microsoft.com/office/drawing/2014/main" id="{0A9396EF-1F92-1CEE-5F31-3F8AE2B1516D}"/>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5726302" y="1775973"/>
            <a:ext cx="2607732" cy="2470483"/>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0D3860E-4D61-562C-FB76-339527B7BA89}"/>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840836" y="7467102"/>
            <a:ext cx="1559584" cy="1477500"/>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091059A3-079E-617E-DC08-271F9007B0AC}"/>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686913" y="7697556"/>
            <a:ext cx="1303867" cy="1235242"/>
          </a:xfrm>
          <a:prstGeom prst="rect">
            <a:avLst/>
          </a:prstGeom>
        </p:spPr>
      </p:pic>
      <p:pic>
        <p:nvPicPr>
          <p:cNvPr id="20" name="Picture 19" descr="A close up of a red apple&#10;&#10;Description automatically generated">
            <a:extLst>
              <a:ext uri="{FF2B5EF4-FFF2-40B4-BE49-F238E27FC236}">
                <a16:creationId xmlns:a16="http://schemas.microsoft.com/office/drawing/2014/main" id="{5414121B-82AD-653E-D1E9-E64888168462}"/>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018296" y="7303684"/>
            <a:ext cx="1758956" cy="1666379"/>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057AF960-001A-FE1D-93A6-D1237DB42D51}"/>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680284" y="7386824"/>
            <a:ext cx="1699300" cy="1609863"/>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A0538560-538A-3E82-331F-85D8B7EA0C0A}"/>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4271579" y="6539586"/>
            <a:ext cx="2538628" cy="2405016"/>
          </a:xfrm>
          <a:prstGeom prst="rect">
            <a:avLst/>
          </a:prstGeom>
        </p:spPr>
      </p:pic>
      <p:pic>
        <p:nvPicPr>
          <p:cNvPr id="23" name="Picture 22" descr="A close up of a red apple&#10;&#10;Description automatically generated">
            <a:extLst>
              <a:ext uri="{FF2B5EF4-FFF2-40B4-BE49-F238E27FC236}">
                <a16:creationId xmlns:a16="http://schemas.microsoft.com/office/drawing/2014/main" id="{0FAB3174-123F-5E90-59C4-6DE44B3A6AD6}"/>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7206631" y="6408285"/>
            <a:ext cx="2721795" cy="2578543"/>
          </a:xfrm>
          <a:prstGeom prst="rect">
            <a:avLst/>
          </a:prstGeom>
        </p:spPr>
      </p:pic>
      <p:pic>
        <p:nvPicPr>
          <p:cNvPr id="24" name="Picture 23" descr="A close up of a red apple&#10;&#10;Description automatically generated">
            <a:extLst>
              <a:ext uri="{FF2B5EF4-FFF2-40B4-BE49-F238E27FC236}">
                <a16:creationId xmlns:a16="http://schemas.microsoft.com/office/drawing/2014/main" id="{6A2BB134-7F6C-2A59-3CE1-DBFF68137CF0}"/>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9703716" y="6033607"/>
            <a:ext cx="3252226" cy="3081056"/>
          </a:xfrm>
          <a:prstGeom prst="rect">
            <a:avLst/>
          </a:prstGeom>
        </p:spPr>
      </p:pic>
      <p:pic>
        <p:nvPicPr>
          <p:cNvPr id="25" name="Picture 24" descr="A close up of a red apple&#10;&#10;Description automatically generated">
            <a:extLst>
              <a:ext uri="{FF2B5EF4-FFF2-40B4-BE49-F238E27FC236}">
                <a16:creationId xmlns:a16="http://schemas.microsoft.com/office/drawing/2014/main" id="{3C4CF49E-1F15-EAAF-DFFF-940C53074DF3}"/>
              </a:ext>
            </a:extLst>
          </p:cNvPr>
          <p:cNvPicPr>
            <a:picLocks noChangeAspect="1"/>
          </p:cNvPicPr>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2063372" y="6706332"/>
            <a:ext cx="2407190" cy="2280496"/>
          </a:xfrm>
          <a:prstGeom prst="rect">
            <a:avLst/>
          </a:prstGeom>
        </p:spPr>
      </p:pic>
      <p:sp>
        <p:nvSpPr>
          <p:cNvPr id="26" name="TextBox 25">
            <a:extLst>
              <a:ext uri="{FF2B5EF4-FFF2-40B4-BE49-F238E27FC236}">
                <a16:creationId xmlns:a16="http://schemas.microsoft.com/office/drawing/2014/main" id="{BC4352AD-DEA6-DC96-8246-72DB65B7E10D}"/>
              </a:ext>
            </a:extLst>
          </p:cNvPr>
          <p:cNvSpPr txBox="1"/>
          <p:nvPr/>
        </p:nvSpPr>
        <p:spPr>
          <a:xfrm>
            <a:off x="1931662" y="9103748"/>
            <a:ext cx="47513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3"/>
                </a:solidFill>
              </a:rPr>
              <a:t>Previously accepted</a:t>
            </a:r>
            <a:endParaRPr kumimoji="0" lang="en-US" sz="4000" b="0" i="0" u="none" strike="noStrike" cap="none" spc="0" normalizeH="0" baseline="0" dirty="0">
              <a:ln>
                <a:noFill/>
              </a:ln>
              <a:solidFill>
                <a:schemeClr val="accent3"/>
              </a:solidFill>
              <a:effectLst/>
              <a:uFillTx/>
              <a:latin typeface="+mn-lt"/>
              <a:ea typeface="+mn-ea"/>
              <a:cs typeface="+mn-cs"/>
              <a:sym typeface="Helvetica Neue"/>
            </a:endParaRPr>
          </a:p>
        </p:txBody>
      </p:sp>
      <p:sp>
        <p:nvSpPr>
          <p:cNvPr id="27" name="TextBox 26">
            <a:extLst>
              <a:ext uri="{FF2B5EF4-FFF2-40B4-BE49-F238E27FC236}">
                <a16:creationId xmlns:a16="http://schemas.microsoft.com/office/drawing/2014/main" id="{E8743066-9329-204E-70F8-78CD0A9EDBF7}"/>
              </a:ext>
            </a:extLst>
          </p:cNvPr>
          <p:cNvSpPr txBox="1"/>
          <p:nvPr/>
        </p:nvSpPr>
        <p:spPr>
          <a:xfrm>
            <a:off x="14978458" y="9114663"/>
            <a:ext cx="44563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5">
                    <a:lumMod val="75000"/>
                  </a:schemeClr>
                </a:solidFill>
              </a:rPr>
              <a:t>Previously rejected</a:t>
            </a:r>
            <a:endPar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cxnSp>
        <p:nvCxnSpPr>
          <p:cNvPr id="3" name="Straight Arrow Connector 2">
            <a:extLst>
              <a:ext uri="{FF2B5EF4-FFF2-40B4-BE49-F238E27FC236}">
                <a16:creationId xmlns:a16="http://schemas.microsoft.com/office/drawing/2014/main" id="{FE948EA6-9124-8C3E-4984-9EE3BDDAF0DB}"/>
              </a:ext>
            </a:extLst>
          </p:cNvPr>
          <p:cNvCxnSpPr/>
          <p:nvPr/>
        </p:nvCxnSpPr>
        <p:spPr>
          <a:xfrm flipH="1">
            <a:off x="14228526" y="3996106"/>
            <a:ext cx="1754484" cy="2390581"/>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 name="Straight Arrow Connector 3">
            <a:extLst>
              <a:ext uri="{FF2B5EF4-FFF2-40B4-BE49-F238E27FC236}">
                <a16:creationId xmlns:a16="http://schemas.microsoft.com/office/drawing/2014/main" id="{07FD5262-26BD-9F00-D9CF-6D2A77D58A43}"/>
              </a:ext>
            </a:extLst>
          </p:cNvPr>
          <p:cNvCxnSpPr>
            <a:cxnSpLocks/>
          </p:cNvCxnSpPr>
          <p:nvPr/>
        </p:nvCxnSpPr>
        <p:spPr>
          <a:xfrm flipH="1">
            <a:off x="15726302" y="4246456"/>
            <a:ext cx="877242" cy="2287260"/>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41017847-499C-3203-0835-5CD819C5D87F}"/>
              </a:ext>
            </a:extLst>
          </p:cNvPr>
          <p:cNvCxnSpPr>
            <a:cxnSpLocks/>
          </p:cNvCxnSpPr>
          <p:nvPr/>
        </p:nvCxnSpPr>
        <p:spPr>
          <a:xfrm>
            <a:off x="17466756" y="4154554"/>
            <a:ext cx="1013339" cy="2160732"/>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532266F1-FFF2-40DF-8E13-54EDFADC3373}"/>
              </a:ext>
            </a:extLst>
          </p:cNvPr>
          <p:cNvCxnSpPr>
            <a:cxnSpLocks/>
          </p:cNvCxnSpPr>
          <p:nvPr/>
        </p:nvCxnSpPr>
        <p:spPr>
          <a:xfrm>
            <a:off x="18101320" y="3643026"/>
            <a:ext cx="2609038" cy="2782024"/>
          </a:xfrm>
          <a:prstGeom prst="straightConnector1">
            <a:avLst/>
          </a:prstGeom>
          <a:noFill/>
          <a:ln w="76200" cap="flat">
            <a:solidFill>
              <a:srgbClr val="EF700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AA3EEEB4-7E8D-1D7A-6171-F399015FE3CE}"/>
              </a:ext>
            </a:extLst>
          </p:cNvPr>
          <p:cNvSpPr txBox="1"/>
          <p:nvPr/>
        </p:nvSpPr>
        <p:spPr>
          <a:xfrm>
            <a:off x="16164611" y="5610335"/>
            <a:ext cx="18450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EF7001"/>
                </a:solidFill>
                <a:effectLst/>
                <a:uFillTx/>
                <a:latin typeface="+mn-lt"/>
                <a:ea typeface="+mn-ea"/>
                <a:cs typeface="+mn-cs"/>
                <a:sym typeface="Helvetica Neue"/>
              </a:rPr>
              <a:t>More related</a:t>
            </a:r>
          </a:p>
        </p:txBody>
      </p:sp>
      <p:sp>
        <p:nvSpPr>
          <p:cNvPr id="15" name="TextBox 14">
            <a:extLst>
              <a:ext uri="{FF2B5EF4-FFF2-40B4-BE49-F238E27FC236}">
                <a16:creationId xmlns:a16="http://schemas.microsoft.com/office/drawing/2014/main" id="{6EDB6641-B988-60FB-914A-0AEC9F3AA3DD}"/>
              </a:ext>
            </a:extLst>
          </p:cNvPr>
          <p:cNvSpPr txBox="1"/>
          <p:nvPr/>
        </p:nvSpPr>
        <p:spPr>
          <a:xfrm>
            <a:off x="1836746" y="3962632"/>
            <a:ext cx="40219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6D64"/>
                </a:solidFill>
                <a:effectLst/>
                <a:uFillTx/>
                <a:latin typeface="+mn-lt"/>
                <a:ea typeface="+mn-ea"/>
                <a:cs typeface="+mn-cs"/>
                <a:sym typeface="Helvetica Neue"/>
              </a:rPr>
              <a:t>We find the</a:t>
            </a:r>
            <a:endParaRPr kumimoji="0" lang="en-US" sz="6000" b="0" i="0" u="none" strike="noStrike" cap="none" spc="0" normalizeH="0" baseline="0" dirty="0">
              <a:ln>
                <a:noFill/>
              </a:ln>
              <a:solidFill>
                <a:srgbClr val="004C7F"/>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8D7AB9DC-8DC4-620A-AC0D-932F0F2C0458}"/>
              </a:ext>
            </a:extLst>
          </p:cNvPr>
          <p:cNvSpPr txBox="1"/>
          <p:nvPr/>
        </p:nvSpPr>
        <p:spPr>
          <a:xfrm>
            <a:off x="5903456" y="393239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
        <p:nvSpPr>
          <p:cNvPr id="2" name="Google Shape;403;p55">
            <a:extLst>
              <a:ext uri="{FF2B5EF4-FFF2-40B4-BE49-F238E27FC236}">
                <a16:creationId xmlns:a16="http://schemas.microsoft.com/office/drawing/2014/main" id="{548AC6D1-4FA4-7568-4428-0A6AB10805C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69</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1105573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29" name="Can I afford it?"/>
          <p:cNvSpPr/>
          <p:nvPr/>
        </p:nvSpPr>
        <p:spPr>
          <a:xfrm>
            <a:off x="12735581" y="6223000"/>
            <a:ext cx="8714521" cy="1270000"/>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 name="Google Shape;403;p55">
            <a:extLst>
              <a:ext uri="{FF2B5EF4-FFF2-40B4-BE49-F238E27FC236}">
                <a16:creationId xmlns:a16="http://schemas.microsoft.com/office/drawing/2014/main" id="{2B8EA81C-36E8-CF18-3DF7-07600403271A}"/>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8A67A565-B6C5-40F5-65F3-7AB88DC08893}"/>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588DAE06-59CE-EC5C-A698-3122280BD9D4}"/>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26330" y="5403731"/>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7485912"/>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056203" y="3969551"/>
            <a:ext cx="5354769" cy="5354769"/>
          </a:xfrm>
          <a:prstGeom prst="rect">
            <a:avLst/>
          </a:prstGeom>
        </p:spPr>
      </p:pic>
      <p:pic>
        <p:nvPicPr>
          <p:cNvPr id="89" name="Graphic 88" descr="Basketball with solid fill">
            <a:extLst>
              <a:ext uri="{FF2B5EF4-FFF2-40B4-BE49-F238E27FC236}">
                <a16:creationId xmlns:a16="http://schemas.microsoft.com/office/drawing/2014/main" id="{06F09ACB-6D1D-530E-648E-1CB4ADCE0F9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2745" y="9661982"/>
            <a:ext cx="914400" cy="914400"/>
          </a:xfrm>
          <a:prstGeom prst="rect">
            <a:avLst/>
          </a:prstGeom>
        </p:spPr>
      </p:pic>
      <p:pic>
        <p:nvPicPr>
          <p:cNvPr id="90" name="Graphic 89" descr="Basketball with solid fill">
            <a:extLst>
              <a:ext uri="{FF2B5EF4-FFF2-40B4-BE49-F238E27FC236}">
                <a16:creationId xmlns:a16="http://schemas.microsoft.com/office/drawing/2014/main" id="{57A206EF-5275-C297-037C-82DBA516C24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08265" y="8583183"/>
            <a:ext cx="914400" cy="914400"/>
          </a:xfrm>
          <a:prstGeom prst="rect">
            <a:avLst/>
          </a:prstGeom>
        </p:spPr>
      </p:pic>
      <p:sp>
        <p:nvSpPr>
          <p:cNvPr id="2" name="Google Shape;403;p55">
            <a:extLst>
              <a:ext uri="{FF2B5EF4-FFF2-40B4-BE49-F238E27FC236}">
                <a16:creationId xmlns:a16="http://schemas.microsoft.com/office/drawing/2014/main" id="{FAE8F605-07F3-04AC-2852-1B40C4D8D084}"/>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70</a:t>
            </a:fld>
            <a:endParaRPr lang="en" dirty="0">
              <a:solidFill>
                <a:srgbClr val="004C7F"/>
              </a:solidFill>
              <a:latin typeface="Lato"/>
              <a:ea typeface="Lato"/>
              <a:cs typeface="Lato"/>
              <a:sym typeface="Lato"/>
            </a:endParaRPr>
          </a:p>
        </p:txBody>
      </p:sp>
    </p:spTree>
    <p:extLst>
      <p:ext uri="{BB962C8B-B14F-4D97-AF65-F5344CB8AC3E}">
        <p14:creationId xmlns:p14="http://schemas.microsoft.com/office/powerpoint/2010/main" val="3307527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dissolve">
                                      <p:cBhvr>
                                        <p:cTn id="23" dur="500"/>
                                        <p:tgtEl>
                                          <p:spTgt spid="56"/>
                                        </p:tgtEl>
                                      </p:cBhvr>
                                    </p:animEffect>
                                  </p:childTnLst>
                                </p:cTn>
                              </p:par>
                              <p:par>
                                <p:cTn id="24" presetID="9"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dissolve">
                                      <p:cBhvr>
                                        <p:cTn id="26" dur="500"/>
                                        <p:tgtEl>
                                          <p:spTgt spid="57"/>
                                        </p:tgtEl>
                                      </p:cBhvr>
                                    </p:animEffect>
                                  </p:childTnLst>
                                </p:cTn>
                              </p:par>
                              <p:par>
                                <p:cTn id="27" presetID="9"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dissolve">
                                      <p:cBhvr>
                                        <p:cTn id="29" dur="500"/>
                                        <p:tgtEl>
                                          <p:spTgt spid="58"/>
                                        </p:tgtEl>
                                      </p:cBhvr>
                                    </p:animEffect>
                                  </p:childTnLst>
                                </p:cTn>
                              </p:par>
                              <p:par>
                                <p:cTn id="30" presetID="9"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par>
                                <p:cTn id="33" presetID="9"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dissolve">
                                      <p:cBhvr>
                                        <p:cTn id="35" dur="500"/>
                                        <p:tgtEl>
                                          <p:spTgt spid="60"/>
                                        </p:tgtEl>
                                      </p:cBhvr>
                                    </p:animEffect>
                                  </p:childTnLst>
                                </p:cTn>
                              </p:par>
                              <p:par>
                                <p:cTn id="36" presetID="9"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dissolve">
                                      <p:cBhvr>
                                        <p:cTn id="38" dur="500"/>
                                        <p:tgtEl>
                                          <p:spTgt spid="61"/>
                                        </p:tgtEl>
                                      </p:cBhvr>
                                    </p:animEffect>
                                  </p:childTnLst>
                                </p:cTn>
                              </p:par>
                              <p:par>
                                <p:cTn id="39" presetID="9"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dissolve">
                                      <p:cBhvr>
                                        <p:cTn id="41" dur="500"/>
                                        <p:tgtEl>
                                          <p:spTgt spid="62"/>
                                        </p:tgtEl>
                                      </p:cBhvr>
                                    </p:animEffect>
                                  </p:childTnLst>
                                </p:cTn>
                              </p:par>
                              <p:par>
                                <p:cTn id="42" presetID="9"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dissolve">
                                      <p:cBhvr>
                                        <p:cTn id="44" dur="500"/>
                                        <p:tgtEl>
                                          <p:spTgt spid="63"/>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par>
                                <p:cTn id="48" presetID="9"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dissolve">
                                      <p:cBhvr>
                                        <p:cTn id="50" dur="500"/>
                                        <p:tgtEl>
                                          <p:spTgt spid="66"/>
                                        </p:tgtEl>
                                      </p:cBhvr>
                                    </p:animEffect>
                                  </p:childTnLst>
                                </p:cTn>
                              </p:par>
                              <p:par>
                                <p:cTn id="51" presetID="9"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dissolve">
                                      <p:cBhvr>
                                        <p:cTn id="53" dur="500"/>
                                        <p:tgtEl>
                                          <p:spTgt spid="67"/>
                                        </p:tgtEl>
                                      </p:cBhvr>
                                    </p:animEffect>
                                  </p:childTnLst>
                                </p:cTn>
                              </p:par>
                              <p:par>
                                <p:cTn id="54" presetID="9"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dissolve">
                                      <p:cBhvr>
                                        <p:cTn id="56" dur="500"/>
                                        <p:tgtEl>
                                          <p:spTgt spid="68"/>
                                        </p:tgtEl>
                                      </p:cBhvr>
                                    </p:animEffect>
                                  </p:childTnLst>
                                </p:cTn>
                              </p:par>
                              <p:par>
                                <p:cTn id="57" presetID="9"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dissolve">
                                      <p:cBhvr>
                                        <p:cTn id="59" dur="500"/>
                                        <p:tgtEl>
                                          <p:spTgt spid="69"/>
                                        </p:tgtEl>
                                      </p:cBhvr>
                                    </p:animEffect>
                                  </p:childTnLst>
                                </p:cTn>
                              </p:par>
                              <p:par>
                                <p:cTn id="60" presetID="9"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par>
                                <p:cTn id="63" presetID="9"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dissolve">
                                      <p:cBhvr>
                                        <p:cTn id="65" dur="500"/>
                                        <p:tgtEl>
                                          <p:spTgt spid="71"/>
                                        </p:tgtEl>
                                      </p:cBhvr>
                                    </p:animEffect>
                                  </p:childTnLst>
                                </p:cTn>
                              </p:par>
                              <p:par>
                                <p:cTn id="66" presetID="9"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dissolve">
                                      <p:cBhvr>
                                        <p:cTn id="68" dur="500"/>
                                        <p:tgtEl>
                                          <p:spTgt spid="72"/>
                                        </p:tgtEl>
                                      </p:cBhvr>
                                    </p:animEffect>
                                  </p:childTnLst>
                                </p:cTn>
                              </p:par>
                              <p:par>
                                <p:cTn id="69" presetID="9"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dissolve">
                                      <p:cBhvr>
                                        <p:cTn id="71" dur="500"/>
                                        <p:tgtEl>
                                          <p:spTgt spid="73"/>
                                        </p:tgtEl>
                                      </p:cBhvr>
                                    </p:animEffect>
                                  </p:childTnLst>
                                </p:cTn>
                              </p:par>
                              <p:par>
                                <p:cTn id="72" presetID="9" presetClass="entr" presetSubtype="0"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dissolve">
                                      <p:cBhvr>
                                        <p:cTn id="74" dur="500"/>
                                        <p:tgtEl>
                                          <p:spTgt spid="74"/>
                                        </p:tgtEl>
                                      </p:cBhvr>
                                    </p:animEffect>
                                  </p:childTnLst>
                                </p:cTn>
                              </p:par>
                              <p:par>
                                <p:cTn id="75" presetID="9"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dissolve">
                                      <p:cBhvr>
                                        <p:cTn id="77" dur="500"/>
                                        <p:tgtEl>
                                          <p:spTgt spid="75"/>
                                        </p:tgtEl>
                                      </p:cBhvr>
                                    </p:animEffect>
                                  </p:childTnLst>
                                </p:cTn>
                              </p:par>
                              <p:par>
                                <p:cTn id="78" presetID="9"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dissolve">
                                      <p:cBhvr>
                                        <p:cTn id="80" dur="500"/>
                                        <p:tgtEl>
                                          <p:spTgt spid="76"/>
                                        </p:tgtEl>
                                      </p:cBhvr>
                                    </p:animEffect>
                                  </p:childTnLst>
                                </p:cTn>
                              </p:par>
                              <p:par>
                                <p:cTn id="81" presetID="9"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par>
                                <p:cTn id="84" presetID="9"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dissolve">
                                      <p:cBhvr>
                                        <p:cTn id="86" dur="500"/>
                                        <p:tgtEl>
                                          <p:spTgt spid="78"/>
                                        </p:tgtEl>
                                      </p:cBhvr>
                                    </p:animEffect>
                                  </p:childTnLst>
                                </p:cTn>
                              </p:par>
                              <p:par>
                                <p:cTn id="87" presetID="9"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dissolve">
                                      <p:cBhvr>
                                        <p:cTn id="89" dur="500"/>
                                        <p:tgtEl>
                                          <p:spTgt spid="80"/>
                                        </p:tgtEl>
                                      </p:cBhvr>
                                    </p:animEffect>
                                  </p:childTnLst>
                                </p:cTn>
                              </p:par>
                              <p:par>
                                <p:cTn id="90" presetID="9"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dissolve">
                                      <p:cBhvr>
                                        <p:cTn id="92" dur="500"/>
                                        <p:tgtEl>
                                          <p:spTgt spid="81"/>
                                        </p:tgtEl>
                                      </p:cBhvr>
                                    </p:animEffect>
                                  </p:childTnLst>
                                </p:cTn>
                              </p:par>
                              <p:par>
                                <p:cTn id="93" presetID="9" presetClass="entr" presetSubtype="0"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dissolve">
                                      <p:cBhvr>
                                        <p:cTn id="95" dur="500"/>
                                        <p:tgtEl>
                                          <p:spTgt spid="82"/>
                                        </p:tgtEl>
                                      </p:cBhvr>
                                    </p:animEffect>
                                  </p:childTnLst>
                                </p:cTn>
                              </p:par>
                              <p:par>
                                <p:cTn id="96" presetID="9" presetClass="entr" presetSubtype="0" fill="hold"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dissolve">
                                      <p:cBhvr>
                                        <p:cTn id="98" dur="500"/>
                                        <p:tgtEl>
                                          <p:spTgt spid="83"/>
                                        </p:tgtEl>
                                      </p:cBhvr>
                                    </p:animEffect>
                                  </p:childTnLst>
                                </p:cTn>
                              </p:par>
                              <p:par>
                                <p:cTn id="99" presetID="9" presetClass="entr" presetSubtype="0" fill="hold" nodeType="with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dissolve">
                                      <p:cBhvr>
                                        <p:cTn id="101" dur="500"/>
                                        <p:tgtEl>
                                          <p:spTgt spid="84"/>
                                        </p:tgtEl>
                                      </p:cBhvr>
                                    </p:animEffect>
                                  </p:childTnLst>
                                </p:cTn>
                              </p:par>
                              <p:par>
                                <p:cTn id="102" presetID="9" presetClass="entr" presetSubtype="0"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dissolve">
                                      <p:cBhvr>
                                        <p:cTn id="104" dur="500"/>
                                        <p:tgtEl>
                                          <p:spTgt spid="85"/>
                                        </p:tgtEl>
                                      </p:cBhvr>
                                    </p:animEffect>
                                  </p:childTnLst>
                                </p:cTn>
                              </p:par>
                              <p:par>
                                <p:cTn id="105" presetID="9" presetClass="entr" presetSubtype="0" fill="hold" nodeType="withEffect">
                                  <p:stCondLst>
                                    <p:cond delay="0"/>
                                  </p:stCondLst>
                                  <p:childTnLst>
                                    <p:set>
                                      <p:cBhvr>
                                        <p:cTn id="106" dur="1" fill="hold">
                                          <p:stCondLst>
                                            <p:cond delay="0"/>
                                          </p:stCondLst>
                                        </p:cTn>
                                        <p:tgtEl>
                                          <p:spTgt spid="86"/>
                                        </p:tgtEl>
                                        <p:attrNameLst>
                                          <p:attrName>style.visibility</p:attrName>
                                        </p:attrNameLst>
                                      </p:cBhvr>
                                      <p:to>
                                        <p:strVal val="visible"/>
                                      </p:to>
                                    </p:set>
                                    <p:animEffect transition="in" filter="dissolve">
                                      <p:cBhvr>
                                        <p:cTn id="107" dur="500"/>
                                        <p:tgtEl>
                                          <p:spTgt spid="86"/>
                                        </p:tgtEl>
                                      </p:cBhvr>
                                    </p:animEffect>
                                  </p:childTnLst>
                                </p:cTn>
                              </p:par>
                              <p:par>
                                <p:cTn id="108" presetID="1" presetClass="entr" presetSubtype="0" fill="hold" nodeType="withEffect">
                                  <p:stCondLst>
                                    <p:cond delay="0"/>
                                  </p:stCondLst>
                                  <p:childTnLst>
                                    <p:set>
                                      <p:cBhvr>
                                        <p:cTn id="109" dur="1" fill="hold">
                                          <p:stCondLst>
                                            <p:cond delay="0"/>
                                          </p:stCondLst>
                                        </p:cTn>
                                        <p:tgtEl>
                                          <p:spTgt spid="89"/>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26330" y="5403731"/>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7485912"/>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50465" y="8082039"/>
            <a:ext cx="914400" cy="914400"/>
          </a:xfrm>
          <a:prstGeom prst="rect">
            <a:avLst/>
          </a:prstGeom>
        </p:spPr>
      </p:pic>
      <p:sp>
        <p:nvSpPr>
          <p:cNvPr id="4" name="TextBox 3">
            <a:extLst>
              <a:ext uri="{FF2B5EF4-FFF2-40B4-BE49-F238E27FC236}">
                <a16:creationId xmlns:a16="http://schemas.microsoft.com/office/drawing/2014/main" id="{29BF4E49-EC8C-BA76-4947-171886335D14}"/>
              </a:ext>
            </a:extLst>
          </p:cNvPr>
          <p:cNvSpPr txBox="1"/>
          <p:nvPr/>
        </p:nvSpPr>
        <p:spPr>
          <a:xfrm>
            <a:off x="15378302" y="3492966"/>
            <a:ext cx="164628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6D64"/>
                </a:solidFill>
                <a:effectLst/>
                <a:uFillTx/>
                <a:latin typeface="+mn-lt"/>
                <a:ea typeface="+mn-ea"/>
                <a:cs typeface="+mn-cs"/>
                <a:sym typeface="Helvetica Neue"/>
              </a:rPr>
              <a:t>K=5</a:t>
            </a:r>
          </a:p>
        </p:txBody>
      </p:sp>
      <p:grpSp>
        <p:nvGrpSpPr>
          <p:cNvPr id="6" name="Group">
            <a:extLst>
              <a:ext uri="{FF2B5EF4-FFF2-40B4-BE49-F238E27FC236}">
                <a16:creationId xmlns:a16="http://schemas.microsoft.com/office/drawing/2014/main" id="{92998B69-5172-D1F5-518F-0E5869689881}"/>
              </a:ext>
            </a:extLst>
          </p:cNvPr>
          <p:cNvGrpSpPr/>
          <p:nvPr/>
        </p:nvGrpSpPr>
        <p:grpSpPr>
          <a:xfrm>
            <a:off x="14470028" y="1996788"/>
            <a:ext cx="4428825" cy="1467450"/>
            <a:chOff x="636698" y="1368555"/>
            <a:chExt cx="4428824" cy="1467449"/>
          </a:xfrm>
        </p:grpSpPr>
        <p:sp>
          <p:nvSpPr>
            <p:cNvPr id="9" name="a hyperparameter">
              <a:extLst>
                <a:ext uri="{FF2B5EF4-FFF2-40B4-BE49-F238E27FC236}">
                  <a16:creationId xmlns:a16="http://schemas.microsoft.com/office/drawing/2014/main" id="{BBC439DD-1649-F342-A83C-EEC2D7F70F6C}"/>
                </a:ext>
              </a:extLst>
            </p:cNvPr>
            <p:cNvSpPr txBox="1"/>
            <p:nvPr/>
          </p:nvSpPr>
          <p:spPr>
            <a:xfrm>
              <a:off x="636698" y="1368555"/>
              <a:ext cx="4428824" cy="5231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a:t>
              </a:r>
              <a:r>
                <a:rPr lang="en-US" dirty="0"/>
                <a:t>nother </a:t>
              </a:r>
              <a:r>
                <a:rPr b="1" dirty="0">
                  <a:latin typeface="+mn-lt"/>
                  <a:ea typeface="+mn-ea"/>
                  <a:cs typeface="+mn-cs"/>
                  <a:sym typeface="Helvetica Neue"/>
                </a:rPr>
                <a:t>hyperparameter</a:t>
              </a:r>
            </a:p>
          </p:txBody>
        </p:sp>
        <p:pic>
          <p:nvPicPr>
            <p:cNvPr id="10" name="Line Line" descr="Line Line">
              <a:extLst>
                <a:ext uri="{FF2B5EF4-FFF2-40B4-BE49-F238E27FC236}">
                  <a16:creationId xmlns:a16="http://schemas.microsoft.com/office/drawing/2014/main" id="{D46EA65A-5776-DD32-0766-FD01C6F4538B}"/>
                </a:ext>
              </a:extLst>
            </p:cNvPr>
            <p:cNvPicPr>
              <a:picLocks/>
            </p:cNvPicPr>
            <p:nvPr/>
          </p:nvPicPr>
          <p:blipFill>
            <a:blip r:embed="rId9"/>
            <a:stretch>
              <a:fillRect/>
            </a:stretch>
          </p:blipFill>
          <p:spPr>
            <a:xfrm rot="6226398">
              <a:off x="2354350" y="2161926"/>
              <a:ext cx="993520" cy="354636"/>
            </a:xfrm>
            <a:prstGeom prst="rect">
              <a:avLst/>
            </a:prstGeom>
            <a:effectLst/>
          </p:spPr>
        </p:pic>
      </p:grpSp>
      <p:cxnSp>
        <p:nvCxnSpPr>
          <p:cNvPr id="12" name="Straight Connector 11">
            <a:extLst>
              <a:ext uri="{FF2B5EF4-FFF2-40B4-BE49-F238E27FC236}">
                <a16:creationId xmlns:a16="http://schemas.microsoft.com/office/drawing/2014/main" id="{4AC0687D-53A4-4043-A07C-A55FE5D06372}"/>
              </a:ext>
            </a:extLst>
          </p:cNvPr>
          <p:cNvCxnSpPr>
            <a:cxnSpLocks/>
          </p:cNvCxnSpPr>
          <p:nvPr/>
        </p:nvCxnSpPr>
        <p:spPr>
          <a:xfrm flipH="1" flipV="1">
            <a:off x="9350115" y="7899816"/>
            <a:ext cx="54661" cy="622966"/>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77ADBB50-81B7-63FA-2987-0F8F1E108A4C}"/>
              </a:ext>
            </a:extLst>
          </p:cNvPr>
          <p:cNvCxnSpPr>
            <a:cxnSpLocks/>
          </p:cNvCxnSpPr>
          <p:nvPr/>
        </p:nvCxnSpPr>
        <p:spPr>
          <a:xfrm flipV="1">
            <a:off x="8741518" y="8504408"/>
            <a:ext cx="659914" cy="3627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B02EC04-8D7B-8CB3-FDD0-C82ABD2F2DD6}"/>
              </a:ext>
            </a:extLst>
          </p:cNvPr>
          <p:cNvCxnSpPr>
            <a:cxnSpLocks/>
          </p:cNvCxnSpPr>
          <p:nvPr/>
        </p:nvCxnSpPr>
        <p:spPr>
          <a:xfrm flipH="1">
            <a:off x="9402831" y="6949462"/>
            <a:ext cx="434263" cy="153977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AB0D5A92-524D-462E-5991-4D692A1F7D6A}"/>
              </a:ext>
            </a:extLst>
          </p:cNvPr>
          <p:cNvCxnSpPr>
            <a:cxnSpLocks/>
          </p:cNvCxnSpPr>
          <p:nvPr/>
        </p:nvCxnSpPr>
        <p:spPr>
          <a:xfrm flipH="1">
            <a:off x="9416002" y="7943112"/>
            <a:ext cx="1407103" cy="554999"/>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1417C77-D3C0-2EBE-D789-859F530FAFC3}"/>
              </a:ext>
            </a:extLst>
          </p:cNvPr>
          <p:cNvCxnSpPr>
            <a:cxnSpLocks/>
          </p:cNvCxnSpPr>
          <p:nvPr/>
        </p:nvCxnSpPr>
        <p:spPr>
          <a:xfrm>
            <a:off x="9412658" y="8486509"/>
            <a:ext cx="601968" cy="15533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pic>
        <p:nvPicPr>
          <p:cNvPr id="28" name="Graphic 27" descr="Basketball with solid fill">
            <a:extLst>
              <a:ext uri="{FF2B5EF4-FFF2-40B4-BE49-F238E27FC236}">
                <a16:creationId xmlns:a16="http://schemas.microsoft.com/office/drawing/2014/main" id="{369657BA-D72D-D6CB-3400-8738B17CC23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2745" y="9661982"/>
            <a:ext cx="914400" cy="914400"/>
          </a:xfrm>
          <a:prstGeom prst="rect">
            <a:avLst/>
          </a:prstGeom>
        </p:spPr>
      </p:pic>
      <p:pic>
        <p:nvPicPr>
          <p:cNvPr id="29" name="Graphic 28" descr="Basketball with solid fill">
            <a:extLst>
              <a:ext uri="{FF2B5EF4-FFF2-40B4-BE49-F238E27FC236}">
                <a16:creationId xmlns:a16="http://schemas.microsoft.com/office/drawing/2014/main" id="{BBDD480C-D21F-9922-05D0-92773915915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08265" y="8583183"/>
            <a:ext cx="914400" cy="914400"/>
          </a:xfrm>
          <a:prstGeom prst="rect">
            <a:avLst/>
          </a:prstGeom>
        </p:spPr>
      </p:pic>
      <p:sp>
        <p:nvSpPr>
          <p:cNvPr id="30" name="TextBox 29">
            <a:extLst>
              <a:ext uri="{FF2B5EF4-FFF2-40B4-BE49-F238E27FC236}">
                <a16:creationId xmlns:a16="http://schemas.microsoft.com/office/drawing/2014/main" id="{610A6FA7-28AE-A912-787F-7E3952D314C4}"/>
              </a:ext>
            </a:extLst>
          </p:cNvPr>
          <p:cNvSpPr txBox="1"/>
          <p:nvPr/>
        </p:nvSpPr>
        <p:spPr>
          <a:xfrm>
            <a:off x="16381823" y="7989017"/>
            <a:ext cx="2047606"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3"/>
                </a:solidFill>
                <a:effectLst/>
                <a:uFillTx/>
                <a:latin typeface="+mn-lt"/>
                <a:ea typeface="+mn-ea"/>
                <a:cs typeface="+mn-cs"/>
                <a:sym typeface="Helvetica Neue"/>
              </a:rPr>
              <a:t>Buy</a:t>
            </a:r>
          </a:p>
        </p:txBody>
      </p:sp>
      <p:sp>
        <p:nvSpPr>
          <p:cNvPr id="2" name="Google Shape;403;p55">
            <a:extLst>
              <a:ext uri="{FF2B5EF4-FFF2-40B4-BE49-F238E27FC236}">
                <a16:creationId xmlns:a16="http://schemas.microsoft.com/office/drawing/2014/main" id="{87DBF868-1A91-E1A2-528E-F86F4A1FD588}"/>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71</a:t>
            </a:fld>
            <a:endParaRPr lang="en" dirty="0">
              <a:solidFill>
                <a:srgbClr val="004C7F"/>
              </a:solidFill>
              <a:latin typeface="Lato"/>
              <a:ea typeface="Lato"/>
              <a:cs typeface="Lato"/>
              <a:sym typeface="Lato"/>
            </a:endParaRPr>
          </a:p>
        </p:txBody>
      </p:sp>
      <p:sp>
        <p:nvSpPr>
          <p:cNvPr id="3" name="TextBox 2">
            <a:extLst>
              <a:ext uri="{FF2B5EF4-FFF2-40B4-BE49-F238E27FC236}">
                <a16:creationId xmlns:a16="http://schemas.microsoft.com/office/drawing/2014/main" id="{A16B7DFA-EA65-2C12-5B7B-556522AE00F1}"/>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Tree>
    <p:extLst>
      <p:ext uri="{BB962C8B-B14F-4D97-AF65-F5344CB8AC3E}">
        <p14:creationId xmlns:p14="http://schemas.microsoft.com/office/powerpoint/2010/main" val="2932566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advAuto="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a:extLst>
              <a:ext uri="{FF2B5EF4-FFF2-40B4-BE49-F238E27FC236}">
                <a16:creationId xmlns:a16="http://schemas.microsoft.com/office/drawing/2014/main" id="{2FCB5AD5-30DB-E138-C515-0993C2A21B86}"/>
              </a:ext>
            </a:extLst>
          </p:cNvPr>
          <p:cNvSpPr/>
          <p:nvPr/>
        </p:nvSpPr>
        <p:spPr>
          <a:xfrm flipV="1">
            <a:off x="2467085" y="2557481"/>
            <a:ext cx="1" cy="9817517"/>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8" name="Line">
            <a:extLst>
              <a:ext uri="{FF2B5EF4-FFF2-40B4-BE49-F238E27FC236}">
                <a16:creationId xmlns:a16="http://schemas.microsoft.com/office/drawing/2014/main" id="{65CDC8B2-2A2C-3C4A-3A56-E326CDF7C531}"/>
              </a:ext>
            </a:extLst>
          </p:cNvPr>
          <p:cNvSpPr/>
          <p:nvPr/>
        </p:nvSpPr>
        <p:spPr>
          <a:xfrm flipH="1" flipV="1">
            <a:off x="1586633" y="11669490"/>
            <a:ext cx="12541049" cy="1"/>
          </a:xfrm>
          <a:prstGeom prst="line">
            <a:avLst/>
          </a:prstGeom>
          <a:noFill/>
          <a:ln w="38100" cap="flat">
            <a:solidFill>
              <a:srgbClr val="D5D5D5"/>
            </a:solidFill>
            <a:prstDash val="solid"/>
            <a:miter lim="400000"/>
          </a:ln>
          <a:effectLst/>
        </p:spPr>
        <p:txBody>
          <a:bodyPr wrap="square" lIns="50800" tIns="50800" rIns="50800" bIns="50800" numCol="1" anchor="ctr">
            <a:noAutofit/>
          </a:bodyPr>
          <a:lstStyle/>
          <a:p>
            <a:endParaRPr/>
          </a:p>
        </p:txBody>
      </p:sp>
      <p:sp>
        <p:nvSpPr>
          <p:cNvPr id="16" name="Comfort">
            <a:extLst>
              <a:ext uri="{FF2B5EF4-FFF2-40B4-BE49-F238E27FC236}">
                <a16:creationId xmlns:a16="http://schemas.microsoft.com/office/drawing/2014/main" id="{145BF760-6C85-19AF-2EC6-74CA76337D21}"/>
              </a:ext>
            </a:extLst>
          </p:cNvPr>
          <p:cNvSpPr txBox="1"/>
          <p:nvPr/>
        </p:nvSpPr>
        <p:spPr>
          <a:xfrm>
            <a:off x="1221946" y="2656144"/>
            <a:ext cx="1088439"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Radius</a:t>
            </a:r>
            <a:endParaRPr dirty="0"/>
          </a:p>
        </p:txBody>
      </p:sp>
      <p:sp>
        <p:nvSpPr>
          <p:cNvPr id="17" name="Fashion">
            <a:extLst>
              <a:ext uri="{FF2B5EF4-FFF2-40B4-BE49-F238E27FC236}">
                <a16:creationId xmlns:a16="http://schemas.microsoft.com/office/drawing/2014/main" id="{17382A55-0E36-4AB9-4FDC-FD66939DC8F8}"/>
              </a:ext>
            </a:extLst>
          </p:cNvPr>
          <p:cNvSpPr txBox="1"/>
          <p:nvPr/>
        </p:nvSpPr>
        <p:spPr>
          <a:xfrm>
            <a:off x="12550434" y="11917484"/>
            <a:ext cx="1768113"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Helvetica Neue Medium"/>
                <a:ea typeface="Helvetica Neue Medium"/>
                <a:cs typeface="Helvetica Neue Medium"/>
                <a:sym typeface="Helvetica Neue Medium"/>
              </a:defRPr>
            </a:lvl1pPr>
          </a:lstStyle>
          <a:p>
            <a:r>
              <a:rPr lang="en-US" dirty="0"/>
              <a:t>Bounciness</a:t>
            </a:r>
            <a:endParaRPr dirty="0"/>
          </a:p>
        </p:txBody>
      </p:sp>
      <p:pic>
        <p:nvPicPr>
          <p:cNvPr id="56" name="Graphic 55" descr="Basketball with solid fill">
            <a:extLst>
              <a:ext uri="{FF2B5EF4-FFF2-40B4-BE49-F238E27FC236}">
                <a16:creationId xmlns:a16="http://schemas.microsoft.com/office/drawing/2014/main" id="{8D5C97BF-5A26-C2C0-0625-D91FECEF050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48597" y="7154510"/>
            <a:ext cx="914400" cy="914400"/>
          </a:xfrm>
          <a:prstGeom prst="rect">
            <a:avLst/>
          </a:prstGeom>
        </p:spPr>
      </p:pic>
      <p:pic>
        <p:nvPicPr>
          <p:cNvPr id="57" name="Graphic 56" descr="Basketball with solid fill">
            <a:extLst>
              <a:ext uri="{FF2B5EF4-FFF2-40B4-BE49-F238E27FC236}">
                <a16:creationId xmlns:a16="http://schemas.microsoft.com/office/drawing/2014/main" id="{4333F254-9561-B079-7166-FA13AAAF3F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90805" y="3311401"/>
            <a:ext cx="914400" cy="914400"/>
          </a:xfrm>
          <a:prstGeom prst="rect">
            <a:avLst/>
          </a:prstGeom>
        </p:spPr>
      </p:pic>
      <p:pic>
        <p:nvPicPr>
          <p:cNvPr id="58" name="Graphic 57" descr="Basketball with solid fill">
            <a:extLst>
              <a:ext uri="{FF2B5EF4-FFF2-40B4-BE49-F238E27FC236}">
                <a16:creationId xmlns:a16="http://schemas.microsoft.com/office/drawing/2014/main" id="{0B04A961-4AB6-7D6F-DEF5-5CFE1DF5B6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58856" y="6014233"/>
            <a:ext cx="914400" cy="914400"/>
          </a:xfrm>
          <a:prstGeom prst="rect">
            <a:avLst/>
          </a:prstGeom>
        </p:spPr>
      </p:pic>
      <p:pic>
        <p:nvPicPr>
          <p:cNvPr id="59" name="Graphic 58" descr="Basketball with solid fill">
            <a:extLst>
              <a:ext uri="{FF2B5EF4-FFF2-40B4-BE49-F238E27FC236}">
                <a16:creationId xmlns:a16="http://schemas.microsoft.com/office/drawing/2014/main" id="{74468550-50C5-3345-3316-EC462B1A0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895" y="5315871"/>
            <a:ext cx="914400" cy="914400"/>
          </a:xfrm>
          <a:prstGeom prst="rect">
            <a:avLst/>
          </a:prstGeom>
        </p:spPr>
      </p:pic>
      <p:pic>
        <p:nvPicPr>
          <p:cNvPr id="60" name="Graphic 59" descr="Basketball with solid fill">
            <a:extLst>
              <a:ext uri="{FF2B5EF4-FFF2-40B4-BE49-F238E27FC236}">
                <a16:creationId xmlns:a16="http://schemas.microsoft.com/office/drawing/2014/main" id="{03AD7259-DBD5-2B25-C8CD-98280C850F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2319" y="5130872"/>
            <a:ext cx="914400" cy="914400"/>
          </a:xfrm>
          <a:prstGeom prst="rect">
            <a:avLst/>
          </a:prstGeom>
        </p:spPr>
      </p:pic>
      <p:pic>
        <p:nvPicPr>
          <p:cNvPr id="61" name="Graphic 60" descr="Basketball with solid fill">
            <a:extLst>
              <a:ext uri="{FF2B5EF4-FFF2-40B4-BE49-F238E27FC236}">
                <a16:creationId xmlns:a16="http://schemas.microsoft.com/office/drawing/2014/main" id="{7595C266-32AE-E463-B158-43DF89516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50412" y="6869018"/>
            <a:ext cx="914400" cy="914400"/>
          </a:xfrm>
          <a:prstGeom prst="rect">
            <a:avLst/>
          </a:prstGeom>
        </p:spPr>
      </p:pic>
      <p:pic>
        <p:nvPicPr>
          <p:cNvPr id="62" name="Graphic 61" descr="Basketball with solid fill">
            <a:extLst>
              <a:ext uri="{FF2B5EF4-FFF2-40B4-BE49-F238E27FC236}">
                <a16:creationId xmlns:a16="http://schemas.microsoft.com/office/drawing/2014/main" id="{763B2ABF-6DAF-4260-1707-4741425C92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9894" y="6492262"/>
            <a:ext cx="914400" cy="914400"/>
          </a:xfrm>
          <a:prstGeom prst="rect">
            <a:avLst/>
          </a:prstGeom>
        </p:spPr>
      </p:pic>
      <p:pic>
        <p:nvPicPr>
          <p:cNvPr id="63" name="Graphic 62" descr="Basketball with solid fill">
            <a:extLst>
              <a:ext uri="{FF2B5EF4-FFF2-40B4-BE49-F238E27FC236}">
                <a16:creationId xmlns:a16="http://schemas.microsoft.com/office/drawing/2014/main" id="{01ADC093-30F4-5DA5-EC8C-32BA455C105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26330" y="5403731"/>
            <a:ext cx="914400" cy="914400"/>
          </a:xfrm>
          <a:prstGeom prst="rect">
            <a:avLst/>
          </a:prstGeom>
        </p:spPr>
      </p:pic>
      <p:pic>
        <p:nvPicPr>
          <p:cNvPr id="64" name="Graphic 63" descr="Basketball with solid fill">
            <a:extLst>
              <a:ext uri="{FF2B5EF4-FFF2-40B4-BE49-F238E27FC236}">
                <a16:creationId xmlns:a16="http://schemas.microsoft.com/office/drawing/2014/main" id="{9F8E5090-FE4A-D635-271D-E183D0A87E6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2745" y="9661982"/>
            <a:ext cx="914400" cy="914400"/>
          </a:xfrm>
          <a:prstGeom prst="rect">
            <a:avLst/>
          </a:prstGeom>
        </p:spPr>
      </p:pic>
      <p:pic>
        <p:nvPicPr>
          <p:cNvPr id="65" name="Graphic 64" descr="Basketball with solid fill">
            <a:extLst>
              <a:ext uri="{FF2B5EF4-FFF2-40B4-BE49-F238E27FC236}">
                <a16:creationId xmlns:a16="http://schemas.microsoft.com/office/drawing/2014/main" id="{FCEF4216-6CE0-238C-307B-F53B317EF55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08360" y="8631360"/>
            <a:ext cx="914400" cy="914400"/>
          </a:xfrm>
          <a:prstGeom prst="rect">
            <a:avLst/>
          </a:prstGeom>
        </p:spPr>
      </p:pic>
      <p:pic>
        <p:nvPicPr>
          <p:cNvPr id="66" name="Graphic 65" descr="Basketball with solid fill">
            <a:extLst>
              <a:ext uri="{FF2B5EF4-FFF2-40B4-BE49-F238E27FC236}">
                <a16:creationId xmlns:a16="http://schemas.microsoft.com/office/drawing/2014/main" id="{16AE9765-968C-1036-DD58-1181311B3C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734242" y="9733639"/>
            <a:ext cx="914400" cy="914400"/>
          </a:xfrm>
          <a:prstGeom prst="rect">
            <a:avLst/>
          </a:prstGeom>
        </p:spPr>
      </p:pic>
      <p:pic>
        <p:nvPicPr>
          <p:cNvPr id="67" name="Graphic 66" descr="Basketball with solid fill">
            <a:extLst>
              <a:ext uri="{FF2B5EF4-FFF2-40B4-BE49-F238E27FC236}">
                <a16:creationId xmlns:a16="http://schemas.microsoft.com/office/drawing/2014/main" id="{3D8C5DEA-67D5-7807-C7B6-4E844F39704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3950" y="4449421"/>
            <a:ext cx="914400" cy="914400"/>
          </a:xfrm>
          <a:prstGeom prst="rect">
            <a:avLst/>
          </a:prstGeom>
        </p:spPr>
      </p:pic>
      <p:pic>
        <p:nvPicPr>
          <p:cNvPr id="68" name="Graphic 67" descr="Basketball with solid fill">
            <a:extLst>
              <a:ext uri="{FF2B5EF4-FFF2-40B4-BE49-F238E27FC236}">
                <a16:creationId xmlns:a16="http://schemas.microsoft.com/office/drawing/2014/main" id="{739BB790-AE72-090E-7B79-39F1A07CCE1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86687" y="3928668"/>
            <a:ext cx="914400" cy="914400"/>
          </a:xfrm>
          <a:prstGeom prst="rect">
            <a:avLst/>
          </a:prstGeom>
        </p:spPr>
      </p:pic>
      <p:pic>
        <p:nvPicPr>
          <p:cNvPr id="69" name="Graphic 68" descr="Basketball with solid fill">
            <a:extLst>
              <a:ext uri="{FF2B5EF4-FFF2-40B4-BE49-F238E27FC236}">
                <a16:creationId xmlns:a16="http://schemas.microsoft.com/office/drawing/2014/main" id="{7E65F073-B6AD-9A3D-04B7-D5E23B668C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4793774"/>
            <a:ext cx="914400" cy="914400"/>
          </a:xfrm>
          <a:prstGeom prst="rect">
            <a:avLst/>
          </a:prstGeom>
        </p:spPr>
      </p:pic>
      <p:pic>
        <p:nvPicPr>
          <p:cNvPr id="70" name="Graphic 69" descr="Basketball with solid fill">
            <a:extLst>
              <a:ext uri="{FF2B5EF4-FFF2-40B4-BE49-F238E27FC236}">
                <a16:creationId xmlns:a16="http://schemas.microsoft.com/office/drawing/2014/main" id="{097EDEE6-2A8F-E365-461B-3276FD809A1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35109" y="5943600"/>
            <a:ext cx="914400" cy="914400"/>
          </a:xfrm>
          <a:prstGeom prst="rect">
            <a:avLst/>
          </a:prstGeom>
        </p:spPr>
      </p:pic>
      <p:pic>
        <p:nvPicPr>
          <p:cNvPr id="71" name="Graphic 70" descr="Basketball with solid fill">
            <a:extLst>
              <a:ext uri="{FF2B5EF4-FFF2-40B4-BE49-F238E27FC236}">
                <a16:creationId xmlns:a16="http://schemas.microsoft.com/office/drawing/2014/main" id="{B251127A-D377-0B17-D6B3-77EE721BAA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03532" y="9996586"/>
            <a:ext cx="914400" cy="914400"/>
          </a:xfrm>
          <a:prstGeom prst="rect">
            <a:avLst/>
          </a:prstGeom>
        </p:spPr>
      </p:pic>
      <p:pic>
        <p:nvPicPr>
          <p:cNvPr id="72" name="Graphic 71" descr="Basketball with solid fill">
            <a:extLst>
              <a:ext uri="{FF2B5EF4-FFF2-40B4-BE49-F238E27FC236}">
                <a16:creationId xmlns:a16="http://schemas.microsoft.com/office/drawing/2014/main" id="{29E3627C-299E-2F4D-4AA5-33546A4CC8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52803" y="9437032"/>
            <a:ext cx="914400" cy="914400"/>
          </a:xfrm>
          <a:prstGeom prst="rect">
            <a:avLst/>
          </a:prstGeom>
        </p:spPr>
      </p:pic>
      <p:pic>
        <p:nvPicPr>
          <p:cNvPr id="73" name="Graphic 72" descr="Basketball with solid fill">
            <a:extLst>
              <a:ext uri="{FF2B5EF4-FFF2-40B4-BE49-F238E27FC236}">
                <a16:creationId xmlns:a16="http://schemas.microsoft.com/office/drawing/2014/main" id="{356ED654-B4BD-6A22-6A29-F989EAB887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51340" y="4727214"/>
            <a:ext cx="914400" cy="914400"/>
          </a:xfrm>
          <a:prstGeom prst="rect">
            <a:avLst/>
          </a:prstGeom>
        </p:spPr>
      </p:pic>
      <p:pic>
        <p:nvPicPr>
          <p:cNvPr id="74" name="Graphic 73" descr="Basketball with solid fill">
            <a:extLst>
              <a:ext uri="{FF2B5EF4-FFF2-40B4-BE49-F238E27FC236}">
                <a16:creationId xmlns:a16="http://schemas.microsoft.com/office/drawing/2014/main" id="{04D09008-9CDC-16F5-980F-FC3ED23A11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67277" y="3008889"/>
            <a:ext cx="914400" cy="914400"/>
          </a:xfrm>
          <a:prstGeom prst="rect">
            <a:avLst/>
          </a:prstGeom>
        </p:spPr>
      </p:pic>
      <p:pic>
        <p:nvPicPr>
          <p:cNvPr id="75" name="Graphic 74" descr="Basketball with solid fill">
            <a:extLst>
              <a:ext uri="{FF2B5EF4-FFF2-40B4-BE49-F238E27FC236}">
                <a16:creationId xmlns:a16="http://schemas.microsoft.com/office/drawing/2014/main" id="{74645098-6E09-6A2F-5FAE-62CB255A806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65494" y="2770285"/>
            <a:ext cx="914400" cy="914400"/>
          </a:xfrm>
          <a:prstGeom prst="rect">
            <a:avLst/>
          </a:prstGeom>
        </p:spPr>
      </p:pic>
      <p:pic>
        <p:nvPicPr>
          <p:cNvPr id="76" name="Graphic 75" descr="Basketball with solid fill">
            <a:extLst>
              <a:ext uri="{FF2B5EF4-FFF2-40B4-BE49-F238E27FC236}">
                <a16:creationId xmlns:a16="http://schemas.microsoft.com/office/drawing/2014/main" id="{472210B3-7DFB-9214-C6A3-0C12F23B5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17514" y="3196391"/>
            <a:ext cx="914400" cy="914400"/>
          </a:xfrm>
          <a:prstGeom prst="rect">
            <a:avLst/>
          </a:prstGeom>
        </p:spPr>
      </p:pic>
      <p:pic>
        <p:nvPicPr>
          <p:cNvPr id="77" name="Graphic 76" descr="Basketball with solid fill">
            <a:extLst>
              <a:ext uri="{FF2B5EF4-FFF2-40B4-BE49-F238E27FC236}">
                <a16:creationId xmlns:a16="http://schemas.microsoft.com/office/drawing/2014/main" id="{B1951A52-F549-7A3B-1836-EF29E9A4E8B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57426" y="9582656"/>
            <a:ext cx="914400" cy="914400"/>
          </a:xfrm>
          <a:prstGeom prst="rect">
            <a:avLst/>
          </a:prstGeom>
        </p:spPr>
      </p:pic>
      <p:pic>
        <p:nvPicPr>
          <p:cNvPr id="78" name="Graphic 77" descr="Basketball with solid fill">
            <a:extLst>
              <a:ext uri="{FF2B5EF4-FFF2-40B4-BE49-F238E27FC236}">
                <a16:creationId xmlns:a16="http://schemas.microsoft.com/office/drawing/2014/main" id="{956827AE-C882-26E9-006A-ACC76912A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3297" y="7485912"/>
            <a:ext cx="914400" cy="914400"/>
          </a:xfrm>
          <a:prstGeom prst="rect">
            <a:avLst/>
          </a:prstGeom>
        </p:spPr>
      </p:pic>
      <p:pic>
        <p:nvPicPr>
          <p:cNvPr id="79" name="Graphic 78" descr="Basketball with solid fill">
            <a:extLst>
              <a:ext uri="{FF2B5EF4-FFF2-40B4-BE49-F238E27FC236}">
                <a16:creationId xmlns:a16="http://schemas.microsoft.com/office/drawing/2014/main" id="{70218619-B3CF-3B4D-2707-C05FBE29323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08265" y="8583183"/>
            <a:ext cx="914400" cy="914400"/>
          </a:xfrm>
          <a:prstGeom prst="rect">
            <a:avLst/>
          </a:prstGeom>
        </p:spPr>
      </p:pic>
      <p:pic>
        <p:nvPicPr>
          <p:cNvPr id="80" name="Graphic 79" descr="Basketball with solid fill">
            <a:extLst>
              <a:ext uri="{FF2B5EF4-FFF2-40B4-BE49-F238E27FC236}">
                <a16:creationId xmlns:a16="http://schemas.microsoft.com/office/drawing/2014/main" id="{4F6ED140-952E-FCC6-8399-ADB7CA0D195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622665" y="5348101"/>
            <a:ext cx="914400" cy="914400"/>
          </a:xfrm>
          <a:prstGeom prst="rect">
            <a:avLst/>
          </a:prstGeom>
        </p:spPr>
      </p:pic>
      <p:pic>
        <p:nvPicPr>
          <p:cNvPr id="81" name="Graphic 80" descr="Basketball with solid fill">
            <a:extLst>
              <a:ext uri="{FF2B5EF4-FFF2-40B4-BE49-F238E27FC236}">
                <a16:creationId xmlns:a16="http://schemas.microsoft.com/office/drawing/2014/main" id="{203111EE-FF3E-6951-85B0-078733E479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21290" y="7590159"/>
            <a:ext cx="914400" cy="914400"/>
          </a:xfrm>
          <a:prstGeom prst="rect">
            <a:avLst/>
          </a:prstGeom>
        </p:spPr>
      </p:pic>
      <p:pic>
        <p:nvPicPr>
          <p:cNvPr id="82" name="Graphic 81" descr="Basketball with solid fill">
            <a:extLst>
              <a:ext uri="{FF2B5EF4-FFF2-40B4-BE49-F238E27FC236}">
                <a16:creationId xmlns:a16="http://schemas.microsoft.com/office/drawing/2014/main" id="{3F80D9A8-34DD-30A8-5CE9-95CCB80F74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94405" y="7442831"/>
            <a:ext cx="914400" cy="914400"/>
          </a:xfrm>
          <a:prstGeom prst="rect">
            <a:avLst/>
          </a:prstGeom>
        </p:spPr>
      </p:pic>
      <p:pic>
        <p:nvPicPr>
          <p:cNvPr id="83" name="Graphic 82" descr="Basketball with solid fill">
            <a:extLst>
              <a:ext uri="{FF2B5EF4-FFF2-40B4-BE49-F238E27FC236}">
                <a16:creationId xmlns:a16="http://schemas.microsoft.com/office/drawing/2014/main" id="{395150E8-19B2-D234-6C38-31A1BFFFACB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3369" y="7783418"/>
            <a:ext cx="914400" cy="914400"/>
          </a:xfrm>
          <a:prstGeom prst="rect">
            <a:avLst/>
          </a:prstGeom>
        </p:spPr>
      </p:pic>
      <p:pic>
        <p:nvPicPr>
          <p:cNvPr id="84" name="Graphic 83" descr="Basketball with solid fill">
            <a:extLst>
              <a:ext uri="{FF2B5EF4-FFF2-40B4-BE49-F238E27FC236}">
                <a16:creationId xmlns:a16="http://schemas.microsoft.com/office/drawing/2014/main" id="{EED92C0F-078C-70BD-1912-9CD64B9355F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63494" y="8417610"/>
            <a:ext cx="914400" cy="914400"/>
          </a:xfrm>
          <a:prstGeom prst="rect">
            <a:avLst/>
          </a:prstGeom>
        </p:spPr>
      </p:pic>
      <p:pic>
        <p:nvPicPr>
          <p:cNvPr id="85" name="Graphic 84" descr="Basketball with solid fill">
            <a:extLst>
              <a:ext uri="{FF2B5EF4-FFF2-40B4-BE49-F238E27FC236}">
                <a16:creationId xmlns:a16="http://schemas.microsoft.com/office/drawing/2014/main" id="{AEFB2F78-C47D-C645-A63C-C4A1D520175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84318" y="8409920"/>
            <a:ext cx="914400" cy="914400"/>
          </a:xfrm>
          <a:prstGeom prst="rect">
            <a:avLst/>
          </a:prstGeom>
        </p:spPr>
      </p:pic>
      <p:pic>
        <p:nvPicPr>
          <p:cNvPr id="86" name="Graphic 85" descr="Basketball with solid fill">
            <a:extLst>
              <a:ext uri="{FF2B5EF4-FFF2-40B4-BE49-F238E27FC236}">
                <a16:creationId xmlns:a16="http://schemas.microsoft.com/office/drawing/2014/main" id="{B5960F41-B274-E4DA-329E-F74D924DC3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0753" y="6396006"/>
            <a:ext cx="914400" cy="914400"/>
          </a:xfrm>
          <a:prstGeom prst="rect">
            <a:avLst/>
          </a:prstGeom>
        </p:spPr>
      </p:pic>
      <p:pic>
        <p:nvPicPr>
          <p:cNvPr id="87" name="Graphic 86" descr="Basketball with solid fill">
            <a:extLst>
              <a:ext uri="{FF2B5EF4-FFF2-40B4-BE49-F238E27FC236}">
                <a16:creationId xmlns:a16="http://schemas.microsoft.com/office/drawing/2014/main" id="{2B775C79-6EA5-A331-8234-C9879C734F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50465" y="8082039"/>
            <a:ext cx="914400" cy="914400"/>
          </a:xfrm>
          <a:prstGeom prst="rect">
            <a:avLst/>
          </a:prstGeom>
        </p:spPr>
      </p:pic>
      <p:sp>
        <p:nvSpPr>
          <p:cNvPr id="4" name="TextBox 3">
            <a:extLst>
              <a:ext uri="{FF2B5EF4-FFF2-40B4-BE49-F238E27FC236}">
                <a16:creationId xmlns:a16="http://schemas.microsoft.com/office/drawing/2014/main" id="{29BF4E49-EC8C-BA76-4947-171886335D14}"/>
              </a:ext>
            </a:extLst>
          </p:cNvPr>
          <p:cNvSpPr txBox="1"/>
          <p:nvPr/>
        </p:nvSpPr>
        <p:spPr>
          <a:xfrm>
            <a:off x="15378302" y="3492966"/>
            <a:ext cx="164628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6D64"/>
                </a:solidFill>
                <a:effectLst/>
                <a:uFillTx/>
                <a:latin typeface="+mn-lt"/>
                <a:ea typeface="+mn-ea"/>
                <a:cs typeface="+mn-cs"/>
                <a:sym typeface="Helvetica Neue"/>
              </a:rPr>
              <a:t>K=7</a:t>
            </a:r>
          </a:p>
        </p:txBody>
      </p:sp>
      <p:grpSp>
        <p:nvGrpSpPr>
          <p:cNvPr id="6" name="Group">
            <a:extLst>
              <a:ext uri="{FF2B5EF4-FFF2-40B4-BE49-F238E27FC236}">
                <a16:creationId xmlns:a16="http://schemas.microsoft.com/office/drawing/2014/main" id="{92998B69-5172-D1F5-518F-0E5869689881}"/>
              </a:ext>
            </a:extLst>
          </p:cNvPr>
          <p:cNvGrpSpPr/>
          <p:nvPr/>
        </p:nvGrpSpPr>
        <p:grpSpPr>
          <a:xfrm>
            <a:off x="14470028" y="1996788"/>
            <a:ext cx="4428825" cy="1467450"/>
            <a:chOff x="636698" y="1368555"/>
            <a:chExt cx="4428824" cy="1467449"/>
          </a:xfrm>
        </p:grpSpPr>
        <p:sp>
          <p:nvSpPr>
            <p:cNvPr id="9" name="a hyperparameter">
              <a:extLst>
                <a:ext uri="{FF2B5EF4-FFF2-40B4-BE49-F238E27FC236}">
                  <a16:creationId xmlns:a16="http://schemas.microsoft.com/office/drawing/2014/main" id="{BBC439DD-1649-F342-A83C-EEC2D7F70F6C}"/>
                </a:ext>
              </a:extLst>
            </p:cNvPr>
            <p:cNvSpPr txBox="1"/>
            <p:nvPr/>
          </p:nvSpPr>
          <p:spPr>
            <a:xfrm>
              <a:off x="636698" y="1368555"/>
              <a:ext cx="4428824" cy="5231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900">
                  <a:solidFill>
                    <a:schemeClr val="accent4">
                      <a:hueOff val="-1247790"/>
                      <a:lumOff val="-12326"/>
                    </a:schemeClr>
                  </a:solidFill>
                  <a:latin typeface="Helvetica Neue Medium"/>
                  <a:ea typeface="Helvetica Neue Medium"/>
                  <a:cs typeface="Helvetica Neue Medium"/>
                  <a:sym typeface="Helvetica Neue Medium"/>
                </a:defRPr>
              </a:pPr>
              <a:r>
                <a:rPr dirty="0"/>
                <a:t>a</a:t>
              </a:r>
              <a:r>
                <a:rPr lang="en-US" dirty="0"/>
                <a:t>nother </a:t>
              </a:r>
              <a:r>
                <a:rPr b="1" dirty="0">
                  <a:latin typeface="+mn-lt"/>
                  <a:ea typeface="+mn-ea"/>
                  <a:cs typeface="+mn-cs"/>
                  <a:sym typeface="Helvetica Neue"/>
                </a:rPr>
                <a:t>hyperparameter</a:t>
              </a:r>
            </a:p>
          </p:txBody>
        </p:sp>
        <p:pic>
          <p:nvPicPr>
            <p:cNvPr id="10" name="Line Line" descr="Line Line">
              <a:extLst>
                <a:ext uri="{FF2B5EF4-FFF2-40B4-BE49-F238E27FC236}">
                  <a16:creationId xmlns:a16="http://schemas.microsoft.com/office/drawing/2014/main" id="{D46EA65A-5776-DD32-0766-FD01C6F4538B}"/>
                </a:ext>
              </a:extLst>
            </p:cNvPr>
            <p:cNvPicPr>
              <a:picLocks/>
            </p:cNvPicPr>
            <p:nvPr/>
          </p:nvPicPr>
          <p:blipFill>
            <a:blip r:embed="rId9"/>
            <a:stretch>
              <a:fillRect/>
            </a:stretch>
          </p:blipFill>
          <p:spPr>
            <a:xfrm rot="6226398">
              <a:off x="2354350" y="2161926"/>
              <a:ext cx="993520" cy="354636"/>
            </a:xfrm>
            <a:prstGeom prst="rect">
              <a:avLst/>
            </a:prstGeom>
            <a:effectLst/>
          </p:spPr>
        </p:pic>
      </p:grpSp>
      <p:cxnSp>
        <p:nvCxnSpPr>
          <p:cNvPr id="12" name="Straight Connector 11">
            <a:extLst>
              <a:ext uri="{FF2B5EF4-FFF2-40B4-BE49-F238E27FC236}">
                <a16:creationId xmlns:a16="http://schemas.microsoft.com/office/drawing/2014/main" id="{4AC0687D-53A4-4043-A07C-A55FE5D06372}"/>
              </a:ext>
            </a:extLst>
          </p:cNvPr>
          <p:cNvCxnSpPr>
            <a:cxnSpLocks/>
          </p:cNvCxnSpPr>
          <p:nvPr/>
        </p:nvCxnSpPr>
        <p:spPr>
          <a:xfrm flipH="1" flipV="1">
            <a:off x="9350115" y="7899816"/>
            <a:ext cx="54661" cy="622966"/>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77ADBB50-81B7-63FA-2987-0F8F1E108A4C}"/>
              </a:ext>
            </a:extLst>
          </p:cNvPr>
          <p:cNvCxnSpPr>
            <a:cxnSpLocks/>
          </p:cNvCxnSpPr>
          <p:nvPr/>
        </p:nvCxnSpPr>
        <p:spPr>
          <a:xfrm flipV="1">
            <a:off x="8741518" y="8504408"/>
            <a:ext cx="659914" cy="3627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B02EC04-8D7B-8CB3-FDD0-C82ABD2F2DD6}"/>
              </a:ext>
            </a:extLst>
          </p:cNvPr>
          <p:cNvCxnSpPr>
            <a:cxnSpLocks/>
          </p:cNvCxnSpPr>
          <p:nvPr/>
        </p:nvCxnSpPr>
        <p:spPr>
          <a:xfrm flipH="1">
            <a:off x="9402831" y="6949462"/>
            <a:ext cx="434263" cy="153977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AB0D5A92-524D-462E-5991-4D692A1F7D6A}"/>
              </a:ext>
            </a:extLst>
          </p:cNvPr>
          <p:cNvCxnSpPr>
            <a:cxnSpLocks/>
          </p:cNvCxnSpPr>
          <p:nvPr/>
        </p:nvCxnSpPr>
        <p:spPr>
          <a:xfrm flipH="1">
            <a:off x="9416002" y="7943112"/>
            <a:ext cx="1407103" cy="554999"/>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1417C77-D3C0-2EBE-D789-859F530FAFC3}"/>
              </a:ext>
            </a:extLst>
          </p:cNvPr>
          <p:cNvCxnSpPr>
            <a:cxnSpLocks/>
          </p:cNvCxnSpPr>
          <p:nvPr/>
        </p:nvCxnSpPr>
        <p:spPr>
          <a:xfrm>
            <a:off x="9412658" y="8486509"/>
            <a:ext cx="601968" cy="15533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 name="Straight Connector 1">
            <a:extLst>
              <a:ext uri="{FF2B5EF4-FFF2-40B4-BE49-F238E27FC236}">
                <a16:creationId xmlns:a16="http://schemas.microsoft.com/office/drawing/2014/main" id="{B20A841E-4884-7331-B445-6B965EC5495E}"/>
              </a:ext>
            </a:extLst>
          </p:cNvPr>
          <p:cNvCxnSpPr>
            <a:cxnSpLocks/>
          </p:cNvCxnSpPr>
          <p:nvPr/>
        </p:nvCxnSpPr>
        <p:spPr>
          <a:xfrm flipH="1">
            <a:off x="8452033" y="8493340"/>
            <a:ext cx="977010" cy="1621770"/>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5" name="Straight Connector 4">
            <a:extLst>
              <a:ext uri="{FF2B5EF4-FFF2-40B4-BE49-F238E27FC236}">
                <a16:creationId xmlns:a16="http://schemas.microsoft.com/office/drawing/2014/main" id="{0CCCEA3A-36FD-7E6A-8E3F-A11C2D68A067}"/>
              </a:ext>
            </a:extLst>
          </p:cNvPr>
          <p:cNvCxnSpPr>
            <a:cxnSpLocks/>
          </p:cNvCxnSpPr>
          <p:nvPr/>
        </p:nvCxnSpPr>
        <p:spPr>
          <a:xfrm>
            <a:off x="9437713" y="8491719"/>
            <a:ext cx="1727752" cy="548664"/>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8C4B59EA-04E0-DBE3-53EA-C43D713D8292}"/>
              </a:ext>
            </a:extLst>
          </p:cNvPr>
          <p:cNvSpPr txBox="1"/>
          <p:nvPr/>
        </p:nvSpPr>
        <p:spPr>
          <a:xfrm>
            <a:off x="16381822" y="7989017"/>
            <a:ext cx="3991651"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0000"/>
                </a:solidFill>
                <a:effectLst/>
                <a:uFillTx/>
                <a:latin typeface="+mn-lt"/>
                <a:ea typeface="+mn-ea"/>
                <a:cs typeface="+mn-cs"/>
                <a:sym typeface="Helvetica Neue"/>
              </a:rPr>
              <a:t>Don’t Buy</a:t>
            </a:r>
          </a:p>
        </p:txBody>
      </p:sp>
      <p:sp>
        <p:nvSpPr>
          <p:cNvPr id="3" name="Google Shape;403;p55">
            <a:extLst>
              <a:ext uri="{FF2B5EF4-FFF2-40B4-BE49-F238E27FC236}">
                <a16:creationId xmlns:a16="http://schemas.microsoft.com/office/drawing/2014/main" id="{21BA2A98-C78C-2815-612A-89B7C0D5E87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72</a:t>
            </a:fld>
            <a:endParaRPr lang="en" dirty="0">
              <a:solidFill>
                <a:srgbClr val="004C7F"/>
              </a:solidFill>
              <a:latin typeface="Lato"/>
              <a:ea typeface="Lato"/>
              <a:cs typeface="Lato"/>
              <a:sym typeface="Lato"/>
            </a:endParaRPr>
          </a:p>
        </p:txBody>
      </p:sp>
      <p:sp>
        <p:nvSpPr>
          <p:cNvPr id="14" name="TextBox 13">
            <a:extLst>
              <a:ext uri="{FF2B5EF4-FFF2-40B4-BE49-F238E27FC236}">
                <a16:creationId xmlns:a16="http://schemas.microsoft.com/office/drawing/2014/main" id="{6E11009D-CF52-922A-0C7A-F857570860C4}"/>
              </a:ext>
            </a:extLst>
          </p:cNvPr>
          <p:cNvSpPr txBox="1"/>
          <p:nvPr/>
        </p:nvSpPr>
        <p:spPr>
          <a:xfrm>
            <a:off x="228601" y="228844"/>
            <a:ext cx="775853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4C7F"/>
                </a:solidFill>
                <a:effectLst/>
                <a:uFillTx/>
                <a:latin typeface="+mn-lt"/>
                <a:ea typeface="+mn-ea"/>
                <a:cs typeface="+mn-cs"/>
                <a:sym typeface="Helvetica Neue"/>
              </a:rPr>
              <a:t>K Nearest Neighbors</a:t>
            </a:r>
          </a:p>
        </p:txBody>
      </p:sp>
    </p:spTree>
    <p:extLst>
      <p:ext uri="{BB962C8B-B14F-4D97-AF65-F5344CB8AC3E}">
        <p14:creationId xmlns:p14="http://schemas.microsoft.com/office/powerpoint/2010/main" val="2405107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 name="Three classifiers! That’s a lot."/>
          <p:cNvSpPr txBox="1"/>
          <p:nvPr/>
        </p:nvSpPr>
        <p:spPr>
          <a:xfrm>
            <a:off x="6314591" y="5797076"/>
            <a:ext cx="11754821" cy="1164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900" b="1">
                <a:solidFill>
                  <a:srgbClr val="000000"/>
                </a:solidFill>
              </a:defRPr>
            </a:lvl1pPr>
          </a:lstStyle>
          <a:p>
            <a:r>
              <a:rPr lang="en-US" dirty="0"/>
              <a:t>Five</a:t>
            </a:r>
            <a:r>
              <a:rPr dirty="0"/>
              <a:t> classifiers! That’s a lot.</a:t>
            </a:r>
          </a:p>
        </p:txBody>
      </p:sp>
      <p:sp>
        <p:nvSpPr>
          <p:cNvPr id="1833" name="Let’s get to the long lab!"/>
          <p:cNvSpPr txBox="1"/>
          <p:nvPr/>
        </p:nvSpPr>
        <p:spPr>
          <a:xfrm>
            <a:off x="9139081" y="7029388"/>
            <a:ext cx="6105839" cy="887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100" b="1">
                <a:solidFill>
                  <a:srgbClr val="000000"/>
                </a:solidFill>
              </a:defRPr>
            </a:pPr>
            <a:r>
              <a:rPr dirty="0"/>
              <a:t>Let’s get to the lab!</a:t>
            </a:r>
          </a:p>
        </p:txBody>
      </p:sp>
      <p:sp>
        <p:nvSpPr>
          <p:cNvPr id="3" name="Google Shape;403;p55">
            <a:extLst>
              <a:ext uri="{FF2B5EF4-FFF2-40B4-BE49-F238E27FC236}">
                <a16:creationId xmlns:a16="http://schemas.microsoft.com/office/drawing/2014/main" id="{038450E9-F680-B730-FCDD-F67D7F742093}"/>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73</a:t>
            </a:fld>
            <a:endParaRPr lang="en" dirty="0">
              <a:solidFill>
                <a:srgbClr val="004C7F"/>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 grpId="1" animBg="1" advAuto="0"/>
      <p:bldP spid="1833"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36" name="Can I afford it?"/>
          <p:cNvSpPr/>
          <p:nvPr/>
        </p:nvSpPr>
        <p:spPr>
          <a:xfrm>
            <a:off x="12735581" y="48465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37" name="Is it comfortable?"/>
          <p:cNvSpPr/>
          <p:nvPr/>
        </p:nvSpPr>
        <p:spPr>
          <a:xfrm>
            <a:off x="12735581" y="768763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 name="Google Shape;403;p55">
            <a:extLst>
              <a:ext uri="{FF2B5EF4-FFF2-40B4-BE49-F238E27FC236}">
                <a16:creationId xmlns:a16="http://schemas.microsoft.com/office/drawing/2014/main" id="{EB8A7775-1EE9-8BBD-52D0-7501257DCD2C}"/>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8</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56704B90-7170-0614-FCC8-DD95C4604F73}"/>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671218" y="4798417"/>
            <a:ext cx="6459136" cy="4119312"/>
          </a:xfrm>
          <a:prstGeom prst="rect">
            <a:avLst/>
          </a:prstGeom>
          <a:ln w="12700">
            <a:miter lim="400000"/>
          </a:ln>
        </p:spPr>
      </p:pic>
      <p:sp>
        <p:nvSpPr>
          <p:cNvPr id="244" name="Can I afford it?"/>
          <p:cNvSpPr/>
          <p:nvPr/>
        </p:nvSpPr>
        <p:spPr>
          <a:xfrm>
            <a:off x="12941861" y="3431966"/>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Can I afford it?</a:t>
            </a:r>
          </a:p>
        </p:txBody>
      </p:sp>
      <p:sp>
        <p:nvSpPr>
          <p:cNvPr id="245" name="Is it comfortable?"/>
          <p:cNvSpPr/>
          <p:nvPr/>
        </p:nvSpPr>
        <p:spPr>
          <a:xfrm>
            <a:off x="12941860" y="6222999"/>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comfortable?</a:t>
            </a:r>
          </a:p>
        </p:txBody>
      </p:sp>
      <p:sp>
        <p:nvSpPr>
          <p:cNvPr id="246" name="Is it fashionable?"/>
          <p:cNvSpPr/>
          <p:nvPr/>
        </p:nvSpPr>
        <p:spPr>
          <a:xfrm>
            <a:off x="12941860" y="9014033"/>
            <a:ext cx="8714521" cy="1270001"/>
          </a:xfrm>
          <a:prstGeom prst="roundRect">
            <a:avLst>
              <a:gd name="adj" fmla="val 15000"/>
            </a:avLst>
          </a:prstGeom>
          <a:solidFill>
            <a:srgbClr val="F4F3F5"/>
          </a:solidFill>
          <a:ln w="76200">
            <a:solidFill>
              <a:srgbClr val="D5D5D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Is it fashionable?</a:t>
            </a:r>
          </a:p>
        </p:txBody>
      </p:sp>
      <p:sp>
        <p:nvSpPr>
          <p:cNvPr id="2" name="Google Shape;403;p55">
            <a:extLst>
              <a:ext uri="{FF2B5EF4-FFF2-40B4-BE49-F238E27FC236}">
                <a16:creationId xmlns:a16="http://schemas.microsoft.com/office/drawing/2014/main" id="{DDC3F5A4-5137-15D4-5537-1B6C01137092}"/>
              </a:ext>
            </a:extLst>
          </p:cNvPr>
          <p:cNvSpPr txBox="1">
            <a:spLocks/>
          </p:cNvSpPr>
          <p:nvPr/>
        </p:nvSpPr>
        <p:spPr>
          <a:xfrm>
            <a:off x="22766436" y="12666269"/>
            <a:ext cx="1463391" cy="1049600"/>
          </a:xfrm>
          <a:prstGeom prst="rect">
            <a:avLst/>
          </a:prstGeom>
        </p:spPr>
        <p:txBody>
          <a:bodyPr spcFirstLastPara="1" vert="horz" wrap="square" lIns="243800" tIns="243800" rIns="243800" bIns="243800" rtlCol="0"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r"/>
            <a:fld id="{00000000-1234-1234-1234-123412341234}" type="slidenum">
              <a:rPr lang="en" smtClean="0">
                <a:solidFill>
                  <a:srgbClr val="004C7F"/>
                </a:solidFill>
                <a:latin typeface="Lato"/>
                <a:ea typeface="Lato"/>
                <a:cs typeface="Lato"/>
                <a:sym typeface="Lato"/>
              </a:rPr>
              <a:pPr algn="r"/>
              <a:t>9</a:t>
            </a:fld>
            <a:endParaRPr lang="en" dirty="0">
              <a:solidFill>
                <a:srgbClr val="004C7F"/>
              </a:solidFill>
              <a:latin typeface="Lato"/>
              <a:ea typeface="Lato"/>
              <a:cs typeface="Lato"/>
              <a:sym typeface="Lato"/>
            </a:endParaRPr>
          </a:p>
        </p:txBody>
      </p:sp>
      <p:sp>
        <p:nvSpPr>
          <p:cNvPr id="3" name="Decision Trees">
            <a:extLst>
              <a:ext uri="{FF2B5EF4-FFF2-40B4-BE49-F238E27FC236}">
                <a16:creationId xmlns:a16="http://schemas.microsoft.com/office/drawing/2014/main" id="{F091F87C-D7FD-9919-7101-896A622773C8}"/>
              </a:ext>
            </a:extLst>
          </p:cNvPr>
          <p:cNvSpPr txBox="1"/>
          <p:nvPr/>
        </p:nvSpPr>
        <p:spPr>
          <a:xfrm>
            <a:off x="301070" y="310906"/>
            <a:ext cx="5850348" cy="11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2413955">
              <a:defRPr sz="4455" b="1" spc="-89">
                <a:solidFill>
                  <a:schemeClr val="accent2">
                    <a:hueOff val="192982"/>
                    <a:satOff val="17755"/>
                    <a:lumOff val="-28483"/>
                  </a:schemeClr>
                </a:solidFill>
              </a:defRPr>
            </a:lvl1pPr>
          </a:lstStyle>
          <a:p>
            <a:r>
              <a:rPr sz="6000" dirty="0">
                <a:solidFill>
                  <a:srgbClr val="004C7F"/>
                </a:solidFill>
              </a:rPr>
              <a:t>Decision Trees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16459</TotalTime>
  <Words>6513</Words>
  <Application>Microsoft Macintosh PowerPoint</Application>
  <PresentationFormat>Custom</PresentationFormat>
  <Paragraphs>776</Paragraphs>
  <Slides>73</Slides>
  <Notes>72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Cambria Math</vt:lpstr>
      <vt:lpstr>Helvetica Neue</vt:lpstr>
      <vt:lpstr>Helvetica Neue Light</vt:lpstr>
      <vt:lpstr>Helvetica Neue Medium</vt:lpstr>
      <vt:lpstr>Lato</vt:lpstr>
      <vt:lpstr>21_BasicWhite</vt:lpstr>
      <vt:lpstr>AIBridge</vt:lpstr>
      <vt:lpstr>Classification!</vt:lpstr>
      <vt:lpstr>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cp:lastModifiedBy>26LilyShi</cp:lastModifiedBy>
  <cp:revision>11</cp:revision>
  <dcterms:modified xsi:type="dcterms:W3CDTF">2024-03-23T20:33:53Z</dcterms:modified>
</cp:coreProperties>
</file>